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core.xml" Type="http://schemas.openxmlformats.org/package/2006/relationships/metadata/core-properties"/>
<Relationship Id="rId3" Target="docProps/app.xml" Type="http://schemas.openxmlformats.org/officeDocument/2006/relationships/extended-properties"/>
<Relationship Id="rId4"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5" r:id="rId4"/>
  </p:sldMasterIdLst>
  <p:notesMasterIdLst>
    <p:notesMasterId r:id="rId32"/>
  </p:notesMasterIdLst>
  <p:handoutMasterIdLst>
    <p:handoutMasterId r:id="rId33"/>
  </p:handoutMasterIdLst>
  <p:sldIdLst>
    <p:sldId id="418" r:id="rId5"/>
    <p:sldId id="432" r:id="rId6"/>
    <p:sldId id="433" r:id="rId7"/>
    <p:sldId id="431" r:id="rId8"/>
    <p:sldId id="434" r:id="rId9"/>
    <p:sldId id="436" r:id="rId10"/>
    <p:sldId id="437" r:id="rId11"/>
    <p:sldId id="438" r:id="rId12"/>
    <p:sldId id="460" r:id="rId13"/>
    <p:sldId id="439" r:id="rId14"/>
    <p:sldId id="440" r:id="rId15"/>
    <p:sldId id="441" r:id="rId16"/>
    <p:sldId id="442" r:id="rId17"/>
    <p:sldId id="458" r:id="rId18"/>
    <p:sldId id="445" r:id="rId19"/>
    <p:sldId id="453" r:id="rId20"/>
    <p:sldId id="456" r:id="rId21"/>
    <p:sldId id="457" r:id="rId22"/>
    <p:sldId id="450" r:id="rId23"/>
    <p:sldId id="451" r:id="rId24"/>
    <p:sldId id="452" r:id="rId25"/>
    <p:sldId id="459" r:id="rId26"/>
    <p:sldId id="447" r:id="rId27"/>
    <p:sldId id="448" r:id="rId28"/>
    <p:sldId id="449" r:id="rId29"/>
    <p:sldId id="446" r:id="rId30"/>
    <p:sldId id="427" r:id="rId31"/>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ＭＳ Ｐゴシック" charset="-128"/>
        <a:cs typeface="+mn-cs"/>
      </a:defRPr>
    </a:lvl1pPr>
    <a:lvl2pPr marL="457200" algn="l" rtl="0" fontAlgn="base">
      <a:spcBef>
        <a:spcPct val="0"/>
      </a:spcBef>
      <a:spcAft>
        <a:spcPct val="0"/>
      </a:spcAft>
      <a:defRPr sz="1200" kern="1200">
        <a:solidFill>
          <a:schemeClr val="tx1"/>
        </a:solidFill>
        <a:latin typeface="Arial" charset="0"/>
        <a:ea typeface="ＭＳ Ｐゴシック" charset="-128"/>
        <a:cs typeface="+mn-cs"/>
      </a:defRPr>
    </a:lvl2pPr>
    <a:lvl3pPr marL="914400" algn="l" rtl="0" fontAlgn="base">
      <a:spcBef>
        <a:spcPct val="0"/>
      </a:spcBef>
      <a:spcAft>
        <a:spcPct val="0"/>
      </a:spcAft>
      <a:defRPr sz="1200" kern="1200">
        <a:solidFill>
          <a:schemeClr val="tx1"/>
        </a:solidFill>
        <a:latin typeface="Arial" charset="0"/>
        <a:ea typeface="ＭＳ Ｐゴシック" charset="-128"/>
        <a:cs typeface="+mn-cs"/>
      </a:defRPr>
    </a:lvl3pPr>
    <a:lvl4pPr marL="1371600" algn="l" rtl="0" fontAlgn="base">
      <a:spcBef>
        <a:spcPct val="0"/>
      </a:spcBef>
      <a:spcAft>
        <a:spcPct val="0"/>
      </a:spcAft>
      <a:defRPr sz="1200" kern="1200">
        <a:solidFill>
          <a:schemeClr val="tx1"/>
        </a:solidFill>
        <a:latin typeface="Arial" charset="0"/>
        <a:ea typeface="ＭＳ Ｐゴシック" charset="-128"/>
        <a:cs typeface="+mn-cs"/>
      </a:defRPr>
    </a:lvl4pPr>
    <a:lvl5pPr marL="1828800" algn="l" rtl="0" fontAlgn="base">
      <a:spcBef>
        <a:spcPct val="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Arial" charset="0"/>
        <a:ea typeface="ＭＳ Ｐゴシック" charset="-128"/>
        <a:cs typeface="+mn-cs"/>
      </a:defRPr>
    </a:lvl6pPr>
    <a:lvl7pPr marL="2743200" algn="l" defTabSz="914400" rtl="0" eaLnBrk="1" latinLnBrk="0" hangingPunct="1">
      <a:defRPr sz="1200" kern="1200">
        <a:solidFill>
          <a:schemeClr val="tx1"/>
        </a:solidFill>
        <a:latin typeface="Arial" charset="0"/>
        <a:ea typeface="ＭＳ Ｐゴシック" charset="-128"/>
        <a:cs typeface="+mn-cs"/>
      </a:defRPr>
    </a:lvl7pPr>
    <a:lvl8pPr marL="3200400" algn="l" defTabSz="914400" rtl="0" eaLnBrk="1" latinLnBrk="0" hangingPunct="1">
      <a:defRPr sz="1200" kern="1200">
        <a:solidFill>
          <a:schemeClr val="tx1"/>
        </a:solidFill>
        <a:latin typeface="Arial" charset="0"/>
        <a:ea typeface="ＭＳ Ｐゴシック" charset="-128"/>
        <a:cs typeface="+mn-cs"/>
      </a:defRPr>
    </a:lvl8pPr>
    <a:lvl9pPr marL="3657600" algn="l" defTabSz="914400" rtl="0" eaLnBrk="1" latinLnBrk="0" hangingPunct="1">
      <a:defRPr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Mallory W." initials="TMW"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8EA"/>
    <a:srgbClr val="336699"/>
    <a:srgbClr val="5269BE"/>
    <a:srgbClr val="FFFFFF"/>
    <a:srgbClr val="94D6EE"/>
    <a:srgbClr val="3990E7"/>
    <a:srgbClr val="4D9BE9"/>
    <a:srgbClr val="799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2" autoAdjust="0"/>
    <p:restoredTop sz="90078" autoAdjust="0"/>
  </p:normalViewPr>
  <p:slideViewPr>
    <p:cSldViewPr>
      <p:cViewPr>
        <p:scale>
          <a:sx n="100" d="100"/>
          <a:sy n="100" d="100"/>
        </p:scale>
        <p:origin x="-582" y="-228"/>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48" y="552"/>
      </p:cViewPr>
      <p:guideLst>
        <p:guide orient="horz" pos="2880"/>
        <p:guide pos="2160"/>
      </p:guideLst>
    </p:cSldViewPr>
  </p:notesViewPr>
  <p:gridSpacing cx="76200" cy="76200"/>
</p:viewPr>
</file>

<file path=ppt/_rels/presentation.xml.rels><?xml version="1.0" encoding="UTF-8" standalone="no"?>
<Relationships xmlns="http://schemas.openxmlformats.org/package/2006/relationships">
<Relationship Id="rId1" Target="../customXml/item1.xml" Type="http://schemas.openxmlformats.org/officeDocument/2006/relationships/customXml"/>
<Relationship Id="rId10" Target="slides/slide6.xml" Type="http://schemas.openxmlformats.org/officeDocument/2006/relationships/slide"/>
<Relationship Id="rId11" Target="slides/slide7.xml" Type="http://schemas.openxmlformats.org/officeDocument/2006/relationships/slide"/>
<Relationship Id="rId12" Target="slides/slide8.xml" Type="http://schemas.openxmlformats.org/officeDocument/2006/relationships/slide"/>
<Relationship Id="rId13" Target="slides/slide9.xml" Type="http://schemas.openxmlformats.org/officeDocument/2006/relationships/slide"/>
<Relationship Id="rId14" Target="slides/slide10.xml" Type="http://schemas.openxmlformats.org/officeDocument/2006/relationships/slide"/>
<Relationship Id="rId15" Target="slides/slide11.xml" Type="http://schemas.openxmlformats.org/officeDocument/2006/relationships/slide"/>
<Relationship Id="rId16" Target="slides/slide12.xml" Type="http://schemas.openxmlformats.org/officeDocument/2006/relationships/slide"/>
<Relationship Id="rId17" Target="slides/slide13.xml" Type="http://schemas.openxmlformats.org/officeDocument/2006/relationships/slide"/>
<Relationship Id="rId18" Target="slides/slide14.xml" Type="http://schemas.openxmlformats.org/officeDocument/2006/relationships/slide"/>
<Relationship Id="rId19" Target="slides/slide15.xml" Type="http://schemas.openxmlformats.org/officeDocument/2006/relationships/slide"/>
<Relationship Id="rId2" Target="../customXml/item2.xml" Type="http://schemas.openxmlformats.org/officeDocument/2006/relationships/customXml"/>
<Relationship Id="rId20" Target="slides/slide16.xml" Type="http://schemas.openxmlformats.org/officeDocument/2006/relationships/slide"/>
<Relationship Id="rId21" Target="slides/slide17.xml" Type="http://schemas.openxmlformats.org/officeDocument/2006/relationships/slide"/>
<Relationship Id="rId22" Target="slides/slide18.xml" Type="http://schemas.openxmlformats.org/officeDocument/2006/relationships/slide"/>
<Relationship Id="rId23" Target="slides/slide19.xml" Type="http://schemas.openxmlformats.org/officeDocument/2006/relationships/slide"/>
<Relationship Id="rId24" Target="slides/slide20.xml" Type="http://schemas.openxmlformats.org/officeDocument/2006/relationships/slide"/>
<Relationship Id="rId25" Target="slides/slide21.xml" Type="http://schemas.openxmlformats.org/officeDocument/2006/relationships/slide"/>
<Relationship Id="rId26" Target="slides/slide22.xml" Type="http://schemas.openxmlformats.org/officeDocument/2006/relationships/slide"/>
<Relationship Id="rId27" Target="slides/slide23.xml" Type="http://schemas.openxmlformats.org/officeDocument/2006/relationships/slide"/>
<Relationship Id="rId28" Target="slides/slide24.xml" Type="http://schemas.openxmlformats.org/officeDocument/2006/relationships/slide"/>
<Relationship Id="rId29" Target="slides/slide25.xml" Type="http://schemas.openxmlformats.org/officeDocument/2006/relationships/slide"/>
<Relationship Id="rId3" Target="../customXml/item3.xml" Type="http://schemas.openxmlformats.org/officeDocument/2006/relationships/customXml"/>
<Relationship Id="rId30" Target="slides/slide26.xml" Type="http://schemas.openxmlformats.org/officeDocument/2006/relationships/slide"/>
<Relationship Id="rId31" Target="slides/slide27.xml" Type="http://schemas.openxmlformats.org/officeDocument/2006/relationships/slide"/>
<Relationship Id="rId32" Target="notesMasters/notesMaster1.xml" Type="http://schemas.openxmlformats.org/officeDocument/2006/relationships/notesMaster"/>
<Relationship Id="rId33" Target="handoutMasters/handoutMaster1.xml" Type="http://schemas.openxmlformats.org/officeDocument/2006/relationships/handoutMaster"/>
<Relationship Id="rId34" Target="commentAuthors.xml" Type="http://schemas.openxmlformats.org/officeDocument/2006/relationships/commentAuthors"/>
<Relationship Id="rId35" Target="presProps.xml" Type="http://schemas.openxmlformats.org/officeDocument/2006/relationships/presProps"/>
<Relationship Id="rId36" Target="viewProps.xml" Type="http://schemas.openxmlformats.org/officeDocument/2006/relationships/viewProps"/>
<Relationship Id="rId37" Target="theme/theme1.xml" Type="http://schemas.openxmlformats.org/officeDocument/2006/relationships/theme"/>
<Relationship Id="rId38" Target="tableStyles.xml" Type="http://schemas.openxmlformats.org/officeDocument/2006/relationships/tableStyles"/>
<Relationship Id="rId4" Target="slideMasters/slideMaster1.xml" Type="http://schemas.openxmlformats.org/officeDocument/2006/relationships/slideMaster"/>
<Relationship Id="rId5" Target="slides/slide1.xml" Type="http://schemas.openxmlformats.org/officeDocument/2006/relationships/slide"/>
<Relationship Id="rId6" Target="slides/slide2.xml" Type="http://schemas.openxmlformats.org/officeDocument/2006/relationships/slide"/>
<Relationship Id="rId7" Target="slides/slide3.xml" Type="http://schemas.openxmlformats.org/officeDocument/2006/relationships/slide"/>
<Relationship Id="rId8" Target="slides/slide4.xml" Type="http://schemas.openxmlformats.org/officeDocument/2006/relationships/slide"/>
<Relationship Id="rId9" Target="slides/slide5.xml" Type="http://schemas.openxmlformats.org/officeDocument/2006/relationships/slide"/>
</Relationships>

</file>

<file path=ppt/handoutMasters/_rels/handoutMaster1.xml.rels><?xml version="1.0" encoding="UTF-8" standalone="no"?>
<Relationships xmlns="http://schemas.openxmlformats.org/package/2006/relationships">
<Relationship Id="rId1" Target="../theme/theme3.xml" Type="http://schemas.openxmlformats.org/officeDocument/2006/relationships/theme"/>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232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232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232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FAD6B531-EC6A-4DE6-BC86-99520BBC87A6}" type="slidenum">
              <a:rPr lang="en-US"/>
              <a:pPr>
                <a:defRPr/>
              </a:pPr>
              <a:t>‹#›</a:t>
            </a:fld>
            <a:endParaRPr lang="en-US"/>
          </a:p>
        </p:txBody>
      </p:sp>
    </p:spTree>
    <p:extLst>
      <p:ext uri="{BB962C8B-B14F-4D97-AF65-F5344CB8AC3E}">
        <p14:creationId xmlns:p14="http://schemas.microsoft.com/office/powerpoint/2010/main" val="952899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E62EE481-7108-453A-883F-1A9B638B6125}" type="slidenum">
              <a:rPr lang="en-US"/>
              <a:pPr>
                <a:defRPr/>
              </a:pPr>
              <a:t>‹#›</a:t>
            </a:fld>
            <a:endParaRPr lang="en-US"/>
          </a:p>
        </p:txBody>
      </p:sp>
    </p:spTree>
    <p:extLst>
      <p:ext uri="{BB962C8B-B14F-4D97-AF65-F5344CB8AC3E}">
        <p14:creationId xmlns:p14="http://schemas.microsoft.com/office/powerpoint/2010/main" val="4280639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8.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0.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3.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4.xml" Type="http://schemas.openxmlformats.org/officeDocument/2006/relationships/slide"/>
</Relationships>

</file>

<file path=ppt/notesSlides/_rels/notesSlide1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5.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 Id="rId3" Target="http://www1.eere.energy.gov/cleancities/toolbox/idlebox.html" TargetMode="External" Type="http://schemas.openxmlformats.org/officeDocument/2006/relationships/hyperlink"/>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7.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s-MX" dirty="0"/>
              <a:t>Manejar cuidadosamente también es más seguro, así que no</a:t>
            </a:r>
            <a:r>
              <a:rPr lang="es-MX" baseline="0" dirty="0"/>
              <a:t> solo ahorra dinero, pero también evita accidentes</a:t>
            </a:r>
            <a:r>
              <a:rPr lang="es-MX" dirty="0"/>
              <a:t>. </a:t>
            </a:r>
            <a:endParaRPr lang="en-US" dirty="0"/>
          </a:p>
          <a:p>
            <a:pPr lvl="1">
              <a:buFont typeface="Arial" panose="020B0604020202020204" pitchFamily="34" charset="0"/>
              <a:buChar char="•"/>
            </a:pPr>
            <a:r>
              <a:rPr lang="es-MX" dirty="0"/>
              <a:t>Investigaciones han demostrado que aparatos que le </a:t>
            </a:r>
            <a:r>
              <a:rPr lang="es-ES" dirty="0"/>
              <a:t>proporcionan datos de </a:t>
            </a:r>
            <a:r>
              <a:rPr lang="es-MX" dirty="0"/>
              <a:t>cómo </a:t>
            </a:r>
            <a:r>
              <a:rPr lang="es-ES" dirty="0"/>
              <a:t>uno maneja le pueden ayudar a incrementar el ahorro de gasolina hasta un 10%.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4</a:t>
            </a:fld>
            <a:endParaRPr lang="en-US"/>
          </a:p>
        </p:txBody>
      </p:sp>
    </p:spTree>
    <p:extLst>
      <p:ext uri="{BB962C8B-B14F-4D97-AF65-F5344CB8AC3E}">
        <p14:creationId xmlns:p14="http://schemas.microsoft.com/office/powerpoint/2010/main" val="3905178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Encienda el AC después de empezar a manejar o </a:t>
            </a:r>
            <a:r>
              <a:rPr lang="es-ES" dirty="0"/>
              <a:t>después de ventilar la cabina brevemente. La mayoría de los sistemas de AC enfrían su vehículo más rápido mientras maneja</a:t>
            </a:r>
            <a:r>
              <a:rPr lang="es-MX" dirty="0"/>
              <a:t>.</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18</a:t>
            </a:fld>
            <a:endParaRPr lang="en-US"/>
          </a:p>
        </p:txBody>
      </p:sp>
    </p:spTree>
    <p:extLst>
      <p:ext uri="{BB962C8B-B14F-4D97-AF65-F5344CB8AC3E}">
        <p14:creationId xmlns:p14="http://schemas.microsoft.com/office/powerpoint/2010/main" val="414593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Minimice dejar el motor al ralentí:</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MX" dirty="0"/>
              <a:t>La mayoría de los fabricantes recomiendan emprender la marcha lentamente después de unos 30 segundos del encendido.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MX" dirty="0"/>
              <a:t>El motor se calienta más rápido mientras es conducido, lo cual permite que la calefacción encienda más temprano, disminuye sus costos del combustible, y reduce emisiones. </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20</a:t>
            </a:fld>
            <a:endParaRPr lang="en-US"/>
          </a:p>
        </p:txBody>
      </p:sp>
    </p:spTree>
    <p:extLst>
      <p:ext uri="{BB962C8B-B14F-4D97-AF65-F5344CB8AC3E}">
        <p14:creationId xmlns:p14="http://schemas.microsoft.com/office/powerpoint/2010/main" val="264415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23</a:t>
            </a:fld>
            <a:endParaRPr lang="en-US"/>
          </a:p>
        </p:txBody>
      </p:sp>
    </p:spTree>
    <p:extLst>
      <p:ext uri="{BB962C8B-B14F-4D97-AF65-F5344CB8AC3E}">
        <p14:creationId xmlns:p14="http://schemas.microsoft.com/office/powerpoint/2010/main" val="234088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MX" baseline="0" dirty="0"/>
              <a:t>Evite frenar </a:t>
            </a:r>
            <a:r>
              <a:rPr lang="es-MX" baseline="0" dirty="0" smtClean="0"/>
              <a:t>bruscamente </a:t>
            </a:r>
            <a:r>
              <a:rPr lang="es-MX" baseline="0" dirty="0"/>
              <a:t>(notas):</a:t>
            </a:r>
            <a:endParaRPr lang="es-MX" dirty="0"/>
          </a:p>
          <a:p>
            <a:pPr marL="628650" lvl="1" indent="-171450">
              <a:buFont typeface="Arial" panose="020B0604020202020204" pitchFamily="34" charset="0"/>
              <a:buChar char="•"/>
            </a:pPr>
            <a:r>
              <a:rPr lang="es-MX" dirty="0" smtClean="0"/>
              <a:t>Esto permite </a:t>
            </a:r>
            <a:r>
              <a:rPr lang="es-MX" dirty="0"/>
              <a:t>al sistema de frenado regenerativo recuperar la energía del movimiento hacia adelante del vehículo y guardarla como electricidad. </a:t>
            </a:r>
          </a:p>
          <a:p>
            <a:pPr marL="628650" lvl="1" indent="-171450">
              <a:buFont typeface="Arial" panose="020B0604020202020204" pitchFamily="34" charset="0"/>
              <a:buChar char="•"/>
            </a:pPr>
            <a:r>
              <a:rPr lang="es-MX" dirty="0"/>
              <a:t>Frenar </a:t>
            </a:r>
            <a:r>
              <a:rPr lang="es-MX" dirty="0" smtClean="0"/>
              <a:t>hace </a:t>
            </a:r>
            <a:r>
              <a:rPr lang="es-MX" dirty="0"/>
              <a:t>que el vehículo use sus frenos de fricción convencionales, que no recuperan la energía. </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24</a:t>
            </a:fld>
            <a:endParaRPr lang="en-US"/>
          </a:p>
        </p:txBody>
      </p:sp>
    </p:spTree>
    <p:extLst>
      <p:ext uri="{BB962C8B-B14F-4D97-AF65-F5344CB8AC3E}">
        <p14:creationId xmlns:p14="http://schemas.microsoft.com/office/powerpoint/2010/main" val="109881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Notas: </a:t>
            </a:r>
            <a:r>
              <a:rPr lang="es-MX" sz="1600" dirty="0"/>
              <a:t>Cheque su manual de usuario para obtener los mejores consejos de cargar para su vehículo.</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25</a:t>
            </a:fld>
            <a:endParaRPr lang="en-US"/>
          </a:p>
        </p:txBody>
      </p:sp>
    </p:spTree>
    <p:extLst>
      <p:ext uri="{BB962C8B-B14F-4D97-AF65-F5344CB8AC3E}">
        <p14:creationId xmlns:p14="http://schemas.microsoft.com/office/powerpoint/2010/main" val="166156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s-MX" dirty="0"/>
              <a:t>Se puede suponer que cada 5 mph que usted maneja sobre 50 mph es como pagar $</a:t>
            </a:r>
            <a:r>
              <a:rPr lang="es-MX" dirty="0">
                <a:solidFill>
                  <a:schemeClr val="accent6"/>
                </a:solidFill>
              </a:rPr>
              <a:t>0.20</a:t>
            </a:r>
            <a:r>
              <a:rPr lang="es-MX" dirty="0"/>
              <a:t> más por galón de gasolina.</a:t>
            </a:r>
          </a:p>
          <a:p>
            <a:pPr marL="628650" lvl="1" indent="-171450">
              <a:buFont typeface="Arial" panose="020B0604020202020204" pitchFamily="34" charset="0"/>
              <a:buChar char="•"/>
            </a:pPr>
            <a:r>
              <a:rPr lang="es-MX" dirty="0"/>
              <a:t>Respetar el límite de velocidad también es más seguro.</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 </a:t>
            </a:r>
            <a:r>
              <a:rPr lang="es-MX" dirty="0"/>
              <a:t>Ahorro promedio, suponiendo que conductores están dispuestos a bajar la velocidad de 5 a 10 mph y que gasolina cuesta </a:t>
            </a:r>
            <a:r>
              <a:rPr lang="es-MX" dirty="0">
                <a:solidFill>
                  <a:schemeClr val="accent6"/>
                </a:solidFill>
              </a:rPr>
              <a:t>$2.85</a:t>
            </a:r>
            <a:r>
              <a:rPr lang="es-MX" dirty="0"/>
              <a:t> por galón.</a:t>
            </a:r>
          </a:p>
          <a:p>
            <a:pPr marL="628650" lvl="1" indent="-171450">
              <a:buFont typeface="Arial" panose="020B0604020202020204" pitchFamily="34" charset="0"/>
              <a:buChar char="•"/>
            </a:pPr>
            <a:endParaRPr lang="es-MX" dirty="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5</a:t>
            </a:fld>
            <a:endParaRPr lang="en-US"/>
          </a:p>
        </p:txBody>
      </p:sp>
    </p:spTree>
    <p:extLst>
      <p:ext uri="{BB962C8B-B14F-4D97-AF65-F5344CB8AC3E}">
        <p14:creationId xmlns:p14="http://schemas.microsoft.com/office/powerpoint/2010/main" val="150640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s-ES" b="0" dirty="0"/>
              <a:t>Una caja de carga redondeada y grande, por ejemplo, puede aumentar su consumo de gasolina de cerca</a:t>
            </a:r>
            <a:r>
              <a:rPr lang="es-ES" b="0" baseline="0" dirty="0"/>
              <a:t> de </a:t>
            </a:r>
            <a:r>
              <a:rPr lang="es-ES" b="0" dirty="0"/>
              <a:t>un 2% a un 8% en ciudad, un 6% a un 17% en carretera, y de un 10% a un 25% a velocidades de carretera interestatal (65 a 75 mph).</a:t>
            </a:r>
            <a:r>
              <a:rPr lang="es-ES" b="0" baseline="30000" dirty="0"/>
              <a:t>4</a:t>
            </a:r>
          </a:p>
          <a:p>
            <a:pPr marL="628650" lvl="1" indent="-171450">
              <a:buFont typeface="Arial" panose="020B0604020202020204" pitchFamily="34" charset="0"/>
              <a:buChar char="•"/>
            </a:pPr>
            <a:r>
              <a:rPr lang="es-ES" b="0" dirty="0"/>
              <a:t>Las cajas de carga o plataformas traseras aumentan el consumo de gasolina mucho menos–solo un 1% o un 2% si maneja en ciudad y un 1% a un 5% en carretera.</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6</a:t>
            </a:fld>
            <a:endParaRPr lang="en-US"/>
          </a:p>
        </p:txBody>
      </p:sp>
    </p:spTree>
    <p:extLst>
      <p:ext uri="{BB962C8B-B14F-4D97-AF65-F5344CB8AC3E}">
        <p14:creationId xmlns:p14="http://schemas.microsoft.com/office/powerpoint/2010/main" val="95762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Note:</a:t>
            </a:r>
            <a:r>
              <a:rPr lang="es-MX" baseline="0" dirty="0"/>
              <a:t> </a:t>
            </a:r>
            <a:r>
              <a:rPr lang="es-MX" dirty="0"/>
              <a:t>La reducción se basa en el porcentaje de peso extra relativo al peso del vehículo, y afecta más a los vehículos pequeños que a los grandes.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7</a:t>
            </a:fld>
            <a:endParaRPr lang="en-US"/>
          </a:p>
        </p:txBody>
      </p:sp>
    </p:spTree>
    <p:extLst>
      <p:ext uri="{BB962C8B-B14F-4D97-AF65-F5344CB8AC3E}">
        <p14:creationId xmlns:p14="http://schemas.microsoft.com/office/powerpoint/2010/main" val="36948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dirty="0"/>
              <a:t>Si le gustaría reducir el desperdicio de combustible por marchar al ralentí en su área, el </a:t>
            </a:r>
            <a:r>
              <a:rPr lang="en-US" sz="1200" dirty="0">
                <a:hlinkClick r:id="rId3"/>
              </a:rPr>
              <a:t>Clean Cities </a:t>
            </a:r>
            <a:r>
              <a:rPr lang="en-US" sz="1200" dirty="0" err="1">
                <a:hlinkClick r:id="rId3"/>
              </a:rPr>
              <a:t>IdleBox</a:t>
            </a:r>
            <a:r>
              <a:rPr lang="en-US" sz="1200" dirty="0">
                <a:hlinkClick r:id="rId3"/>
              </a:rPr>
              <a:t> Toolkit</a:t>
            </a:r>
            <a:r>
              <a:rPr lang="en-US" sz="1200" dirty="0"/>
              <a:t> </a:t>
            </a:r>
            <a:r>
              <a:rPr lang="es-MX" sz="1200" dirty="0"/>
              <a:t>puede ayudarle a empezar. </a:t>
            </a:r>
            <a:endParaRPr kumimoji="0" lang="en-US" sz="1400" b="1" i="0" u="none" strike="noStrike" kern="1200" cap="none" spc="0" normalizeH="0" baseline="0" noProof="0" dirty="0">
              <a:ln>
                <a:noFill/>
              </a:ln>
              <a:solidFill>
                <a:srgbClr val="FFFFFF"/>
              </a:solidFill>
              <a:effectLst/>
              <a:uLnTx/>
              <a:uFillTx/>
              <a:latin typeface="Arial Narrow"/>
              <a:ea typeface="ＭＳ Ｐゴシック" pitchFamily="-65" charset="-128"/>
              <a:cs typeface="Arial Narrow"/>
            </a:endParaRP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9</a:t>
            </a:fld>
            <a:endParaRPr lang="en-US"/>
          </a:p>
        </p:txBody>
      </p:sp>
    </p:spTree>
    <p:extLst>
      <p:ext uri="{BB962C8B-B14F-4D97-AF65-F5344CB8AC3E}">
        <p14:creationId xmlns:p14="http://schemas.microsoft.com/office/powerpoint/2010/main" val="246229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s-MX" dirty="0"/>
              <a:t>Arreglar un problema de mantenimiento serio, como un sensor de oxígeno defectuoso, puede incrementar su </a:t>
            </a:r>
            <a:r>
              <a:rPr lang="es-MX" dirty="0" err="1"/>
              <a:t>millaje</a:t>
            </a:r>
            <a:r>
              <a:rPr lang="es-MX" dirty="0"/>
              <a:t> de gasolina hasta un 40%.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11</a:t>
            </a:fld>
            <a:endParaRPr lang="en-US"/>
          </a:p>
        </p:txBody>
      </p:sp>
    </p:spTree>
    <p:extLst>
      <p:ext uri="{BB962C8B-B14F-4D97-AF65-F5344CB8AC3E}">
        <p14:creationId xmlns:p14="http://schemas.microsoft.com/office/powerpoint/2010/main" val="319453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i="1" dirty="0"/>
              <a:t>Note:</a:t>
            </a:r>
            <a:r>
              <a:rPr lang="es-MX" sz="1200" i="1" baseline="0" dirty="0"/>
              <a:t> </a:t>
            </a:r>
            <a:r>
              <a:rPr lang="es-MX" sz="1200" i="1" dirty="0"/>
              <a:t>La presión apropiada para los neumáticos de su vehículo normalmente se encuentra en una etiqueta colocada en la jamba de la puerta del conductor o en la guantera y también en su manual del vehículo. No debe usar la presión máxima marcada en el lado del neumático. </a:t>
            </a:r>
            <a:endParaRPr kumimoji="0" lang="en-US" sz="1200" b="1" i="0" u="none" strike="noStrike" kern="1200" cap="none" spc="0" normalizeH="0" baseline="0" noProof="0" dirty="0">
              <a:ln>
                <a:noFill/>
              </a:ln>
              <a:solidFill>
                <a:srgbClr val="FFFFFF"/>
              </a:solidFill>
              <a:effectLst/>
              <a:uLnTx/>
              <a:uFillTx/>
              <a:latin typeface="Arial Narrow"/>
              <a:ea typeface="ＭＳ Ｐゴシック" pitchFamily="-65" charset="-128"/>
              <a:cs typeface="Arial Narrow"/>
            </a:endParaRP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12</a:t>
            </a:fld>
            <a:endParaRPr lang="en-US"/>
          </a:p>
        </p:txBody>
      </p:sp>
    </p:spTree>
    <p:extLst>
      <p:ext uri="{BB962C8B-B14F-4D97-AF65-F5344CB8AC3E}">
        <p14:creationId xmlns:p14="http://schemas.microsoft.com/office/powerpoint/2010/main" val="206678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s-MX" dirty="0"/>
              <a:t>Muchas áreas urbanas permiten que vehículos con varios pasajeros utilicen carriles especiales para varios pasajeros (</a:t>
            </a:r>
            <a:r>
              <a:rPr lang="es-MX" b="0" i="1" dirty="0"/>
              <a:t>High</a:t>
            </a:r>
            <a:r>
              <a:rPr lang="es-MX" b="0" i="1" baseline="0" dirty="0"/>
              <a:t> </a:t>
            </a:r>
            <a:r>
              <a:rPr lang="es-MX" b="0" i="1" baseline="0" dirty="0" err="1"/>
              <a:t>Occupancy</a:t>
            </a:r>
            <a:r>
              <a:rPr lang="es-MX" b="0" i="1" baseline="0" dirty="0"/>
              <a:t> </a:t>
            </a:r>
            <a:r>
              <a:rPr lang="es-MX" b="0" i="1" baseline="0" dirty="0" err="1"/>
              <a:t>Vehicle</a:t>
            </a:r>
            <a:r>
              <a:rPr lang="es-MX" b="0" i="1" baseline="0" dirty="0"/>
              <a:t> </a:t>
            </a:r>
            <a:r>
              <a:rPr lang="es-MX" b="0" i="1" baseline="0" dirty="0" err="1"/>
              <a:t>lanes</a:t>
            </a:r>
            <a:r>
              <a:rPr lang="es-MX" b="0" i="1" baseline="0" dirty="0"/>
              <a:t>, </a:t>
            </a:r>
            <a:r>
              <a:rPr lang="es-MX" b="0" i="0" baseline="0" dirty="0"/>
              <a:t>o </a:t>
            </a:r>
            <a:r>
              <a:rPr lang="es-MX" dirty="0"/>
              <a:t>HOV, sigla en inglés) </a:t>
            </a:r>
          </a:p>
          <a:p>
            <a:pPr marL="628650" lvl="1" indent="-171450">
              <a:buFont typeface="Arial" panose="020B0604020202020204" pitchFamily="34" charset="0"/>
              <a:buChar char="•"/>
            </a:pPr>
            <a:r>
              <a:rPr lang="es-MX" dirty="0"/>
              <a:t>Estos carriles normalmente están menos congestionados, lo cual mejora aun más su eficiencia de combustible.</a:t>
            </a:r>
          </a:p>
          <a:p>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15</a:t>
            </a:fld>
            <a:endParaRPr lang="en-US"/>
          </a:p>
        </p:txBody>
      </p:sp>
    </p:spTree>
    <p:extLst>
      <p:ext uri="{BB962C8B-B14F-4D97-AF65-F5344CB8AC3E}">
        <p14:creationId xmlns:p14="http://schemas.microsoft.com/office/powerpoint/2010/main" val="178078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Dejar que el aire caliente salga de la cabina antes demandará menos del AC y servirá para enfriarse más rápido el vehículo. </a:t>
            </a:r>
            <a:endParaRPr lang="en-US" dirty="0"/>
          </a:p>
        </p:txBody>
      </p:sp>
      <p:sp>
        <p:nvSpPr>
          <p:cNvPr id="4" name="Slide Number Placeholder 3"/>
          <p:cNvSpPr>
            <a:spLocks noGrp="1"/>
          </p:cNvSpPr>
          <p:nvPr>
            <p:ph type="sldNum" sz="quarter" idx="10"/>
          </p:nvPr>
        </p:nvSpPr>
        <p:spPr/>
        <p:txBody>
          <a:bodyPr/>
          <a:lstStyle/>
          <a:p>
            <a:pPr>
              <a:defRPr/>
            </a:pPr>
            <a:fld id="{E62EE481-7108-453A-883F-1A9B638B6125}" type="slidenum">
              <a:rPr lang="en-US" smtClean="0"/>
              <a:pPr>
                <a:defRPr/>
              </a:pPr>
              <a:t>17</a:t>
            </a:fld>
            <a:endParaRPr lang="en-US"/>
          </a:p>
        </p:txBody>
      </p:sp>
    </p:spTree>
    <p:extLst>
      <p:ext uri="{BB962C8B-B14F-4D97-AF65-F5344CB8AC3E}">
        <p14:creationId xmlns:p14="http://schemas.microsoft.com/office/powerpoint/2010/main" val="2893552891"/>
      </p:ext>
    </p:extLst>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 Id="rId3" Target="../media/image1.png" Type="http://schemas.openxmlformats.org/officeDocument/2006/relationships/image"/>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Seattle-2.jpg"/>
          <p:cNvPicPr>
            <a:picLocks noChangeAspect="1"/>
          </p:cNvPicPr>
          <p:nvPr userDrawn="1"/>
        </p:nvPicPr>
        <p:blipFill>
          <a:blip r:embed="rId2"/>
          <a:stretch>
            <a:fillRect/>
          </a:stretch>
        </p:blipFill>
        <p:spPr>
          <a:xfrm>
            <a:off x="0" y="822960"/>
            <a:ext cx="9144000" cy="429768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800" dirty="0">
                <a:solidFill>
                  <a:prstClr val="white"/>
                </a:solidFill>
              </a:rPr>
              <a:t> </a:t>
            </a:r>
          </a:p>
        </p:txBody>
      </p:sp>
      <p:sp>
        <p:nvSpPr>
          <p:cNvPr id="10" name="Rectangle 9"/>
          <p:cNvSpPr/>
          <p:nvPr userDrawn="1"/>
        </p:nvSpPr>
        <p:spPr>
          <a:xfrm flipH="1">
            <a:off x="4562478" y="5093208"/>
            <a:ext cx="4581525"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 name="Title 1"/>
          <p:cNvSpPr>
            <a:spLocks noGrp="1"/>
          </p:cNvSpPr>
          <p:nvPr userDrawn="1">
            <p:ph type="ctrTitle"/>
          </p:nvPr>
        </p:nvSpPr>
        <p:spPr>
          <a:xfrm>
            <a:off x="202680" y="147801"/>
            <a:ext cx="5626620" cy="603505"/>
          </a:xfrm>
          <a:prstGeom prst="rect">
            <a:avLst/>
          </a:prstGeom>
        </p:spPr>
        <p:txBody>
          <a:bodyPr lIns="0" rIns="0" anchor="ctr" anchorCtr="0">
            <a:normAutofit/>
          </a:bodyPr>
          <a:lstStyle>
            <a:lvl1pPr algn="l">
              <a:defRPr sz="2600">
                <a:solidFill>
                  <a:srgbClr val="FFFFFF"/>
                </a:solidFill>
                <a:latin typeface="Arial Narrow"/>
                <a:cs typeface="Arial Narrow"/>
              </a:defRPr>
            </a:lvl1pPr>
          </a:lstStyle>
          <a:p>
            <a:endParaRPr lang="en-US" dirty="0"/>
          </a:p>
        </p:txBody>
      </p:sp>
      <p:sp>
        <p:nvSpPr>
          <p:cNvPr id="3" name="Subtitle 2"/>
          <p:cNvSpPr>
            <a:spLocks noGrp="1"/>
          </p:cNvSpPr>
          <p:nvPr userDrawn="1">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9" name="Text Placeholder 18"/>
          <p:cNvSpPr>
            <a:spLocks noGrp="1"/>
          </p:cNvSpPr>
          <p:nvPr userDrawn="1">
            <p:ph type="body" sz="quarter" idx="13" hasCustomPrompt="1"/>
          </p:nvPr>
        </p:nvSpPr>
        <p:spPr>
          <a:xfrm>
            <a:off x="168100" y="5672921"/>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Date</a:t>
            </a:r>
          </a:p>
        </p:txBody>
      </p:sp>
      <p:sp>
        <p:nvSpPr>
          <p:cNvPr id="23" name="Rectangle 22"/>
          <p:cNvSpPr/>
          <p:nvPr userDrawn="1"/>
        </p:nvSpPr>
        <p:spPr>
          <a:xfrm flipH="1" flipV="1">
            <a:off x="0" y="9210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6" name="Rectangle 25"/>
          <p:cNvSpPr/>
          <p:nvPr userDrawn="1"/>
        </p:nvSpPr>
        <p:spPr>
          <a:xfrm flipH="1" flipV="1">
            <a:off x="4562478" y="921006"/>
            <a:ext cx="4581525" cy="53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30" name="Picture 29" descr="CCities logo.png"/>
          <p:cNvPicPr>
            <a:picLocks noChangeAspect="1"/>
          </p:cNvPicPr>
          <p:nvPr userDrawn="1"/>
        </p:nvPicPr>
        <p:blipFill>
          <a:blip r:embed="rId3"/>
          <a:stretch>
            <a:fillRect/>
          </a:stretch>
        </p:blipFill>
        <p:spPr>
          <a:xfrm>
            <a:off x="7036819" y="95591"/>
            <a:ext cx="1395984" cy="754805"/>
          </a:xfrm>
          <a:prstGeom prst="rect">
            <a:avLst/>
          </a:prstGeom>
        </p:spPr>
      </p:pic>
      <p:sp>
        <p:nvSpPr>
          <p:cNvPr id="17" name="Text Placeholder 17"/>
          <p:cNvSpPr>
            <a:spLocks noGrp="1"/>
          </p:cNvSpPr>
          <p:nvPr>
            <p:ph type="body" sz="quarter" idx="14"/>
          </p:nvPr>
        </p:nvSpPr>
        <p:spPr>
          <a:xfrm>
            <a:off x="4849136" y="5206076"/>
            <a:ext cx="3179068"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endParaRPr lang="en-US" noProof="0" dirty="0"/>
          </a:p>
        </p:txBody>
      </p:sp>
      <p:sp>
        <p:nvSpPr>
          <p:cNvPr id="20" name="Text Placeholder 22"/>
          <p:cNvSpPr>
            <a:spLocks noGrp="1"/>
          </p:cNvSpPr>
          <p:nvPr>
            <p:ph type="body" sz="quarter" idx="15"/>
          </p:nvPr>
        </p:nvSpPr>
        <p:spPr>
          <a:xfrm>
            <a:off x="4849091" y="5543500"/>
            <a:ext cx="3186545"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endParaRPr lang="en-US" noProof="0" dirty="0"/>
          </a:p>
        </p:txBody>
      </p:sp>
    </p:spTree>
    <p:extLst>
      <p:ext uri="{BB962C8B-B14F-4D97-AF65-F5344CB8AC3E}">
        <p14:creationId xmlns:p14="http://schemas.microsoft.com/office/powerpoint/2010/main" val="64468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878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48212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947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2"/>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1908006"/>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961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691338"/>
      </p:ext>
    </p:extLst>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theme/theme1.xml" Type="http://schemas.openxmlformats.org/officeDocument/2006/relationships/theme"/>
<Relationship Id="rId8" Target="../media/image1.png" Type="http://schemas.openxmlformats.org/officeDocument/2006/relationships/image"/>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14" name="Title Placeholder 13"/>
          <p:cNvSpPr>
            <a:spLocks noGrp="1"/>
          </p:cNvSpPr>
          <p:nvPr>
            <p:ph type="title"/>
          </p:nvPr>
        </p:nvSpPr>
        <p:spPr>
          <a:xfrm>
            <a:off x="177800" y="0"/>
            <a:ext cx="5664200" cy="9017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idx="1"/>
          </p:nvPr>
        </p:nvSpPr>
        <p:spPr>
          <a:xfrm>
            <a:off x="457200" y="1590680"/>
            <a:ext cx="8229600" cy="4802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9"/>
          <p:cNvSpPr txBox="1">
            <a:spLocks/>
          </p:cNvSpPr>
          <p:nvPr/>
        </p:nvSpPr>
        <p:spPr>
          <a:xfrm>
            <a:off x="304800" y="6616800"/>
            <a:ext cx="7111338"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r>
              <a:rPr lang="en-US" dirty="0">
                <a:solidFill>
                  <a:prstClr val="white"/>
                </a:solidFill>
                <a:ea typeface="+mn-ea"/>
              </a:rPr>
              <a:t>Clean Cities  /  </a:t>
            </a:r>
            <a:fld id="{244C9EC1-0D88-A740-99E0-6234086C7C32}" type="slidenum">
              <a:rPr lang="en-US" smtClean="0">
                <a:solidFill>
                  <a:prstClr val="white"/>
                </a:solidFill>
                <a:ea typeface="+mn-ea"/>
              </a:rPr>
              <a:pPr marL="342900" indent="-342900" defTabSz="457200" fontAlgn="auto">
                <a:spcBef>
                  <a:spcPct val="20000"/>
                </a:spcBef>
                <a:spcAft>
                  <a:spcPts val="0"/>
                </a:spcAft>
                <a:buFont typeface="Arial"/>
                <a:buNone/>
                <a:defRPr/>
              </a:pPr>
              <a:t>‹#›</a:t>
            </a:fld>
            <a:endParaRPr lang="en-US" dirty="0">
              <a:solidFill>
                <a:prstClr val="white"/>
              </a:solidFill>
              <a:ea typeface="+mn-ea"/>
            </a:endParaRPr>
          </a:p>
        </p:txBody>
      </p:sp>
      <p:sp>
        <p:nvSpPr>
          <p:cNvPr id="23" name="Rectangle 22"/>
          <p:cNvSpPr/>
          <p:nvPr/>
        </p:nvSpPr>
        <p:spPr>
          <a:xfrm flipH="1" flipV="1">
            <a:off x="3" y="921006"/>
            <a:ext cx="4575175" cy="53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5" name="Rectangle 24"/>
          <p:cNvSpPr/>
          <p:nvPr/>
        </p:nvSpPr>
        <p:spPr>
          <a:xfrm flipH="1" flipV="1">
            <a:off x="4568828" y="921006"/>
            <a:ext cx="4575175" cy="537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pic>
        <p:nvPicPr>
          <p:cNvPr id="26" name="Picture 25" descr="CCities logo.png"/>
          <p:cNvPicPr>
            <a:picLocks noChangeAspect="1"/>
          </p:cNvPicPr>
          <p:nvPr/>
        </p:nvPicPr>
        <p:blipFill>
          <a:blip r:embed="rId8"/>
          <a:stretch>
            <a:fillRect/>
          </a:stretch>
        </p:blipFill>
        <p:spPr>
          <a:xfrm>
            <a:off x="7036819" y="95591"/>
            <a:ext cx="1395984" cy="754805"/>
          </a:xfrm>
          <a:prstGeom prst="rect">
            <a:avLst/>
          </a:prstGeom>
        </p:spPr>
      </p:pic>
    </p:spTree>
    <p:extLst>
      <p:ext uri="{BB962C8B-B14F-4D97-AF65-F5344CB8AC3E}">
        <p14:creationId xmlns:p14="http://schemas.microsoft.com/office/powerpoint/2010/main" val="2037009686"/>
      </p:ext>
    </p:extLst>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Lst>
  <p:txStyles>
    <p:titleStyle>
      <a:lvl1pPr algn="l" defTabSz="457200" rtl="0" eaLnBrk="1" latinLnBrk="0" hangingPunct="1">
        <a:lnSpc>
          <a:spcPts val="2800"/>
        </a:lnSpc>
        <a:spcBef>
          <a:spcPct val="0"/>
        </a:spcBef>
        <a:buNone/>
        <a:defRPr sz="2600" kern="1200">
          <a:solidFill>
            <a:schemeClr val="bg1">
              <a:lumMod val="9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s>

</file>

<file path=ppt/slides/_rels/slide10.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9.jpe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6.xml" Type="http://schemas.openxmlformats.org/officeDocument/2006/relationships/notesSlide"/>
<Relationship Id="rId3" Target="../media/image10.jpe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7.xml" Type="http://schemas.openxmlformats.org/officeDocument/2006/relationships/notesSlide"/>
<Relationship Id="rId3" Target="../media/image11.jpe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2.jpe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2.xml" Type="http://schemas.openxmlformats.org/officeDocument/2006/relationships/slideLayout"/>
</Relationships>

</file>

<file path=ppt/slides/_rels/slide1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8.xml" Type="http://schemas.openxmlformats.org/officeDocument/2006/relationships/notesSlide"/>
<Relationship Id="rId3" Target="../media/image13.jpe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4.jpe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9.xml" Type="http://schemas.openxmlformats.org/officeDocument/2006/relationships/notesSlide"/>
<Relationship Id="rId3" Target="../media/image15.jpe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0.xml" Type="http://schemas.openxmlformats.org/officeDocument/2006/relationships/notesSlide"/>
<Relationship Id="rId3" Target="../media/image16.jp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7.jpe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3.jpeg" Type="http://schemas.openxmlformats.org/officeDocument/2006/relationships/image"/>
</Relationships>

</file>

<file path=ppt/slides/_rels/slide20.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1.xml" Type="http://schemas.openxmlformats.org/officeDocument/2006/relationships/notesSlide"/>
<Relationship Id="rId3" Target="../media/image18.jpeg" Type="http://schemas.openxmlformats.org/officeDocument/2006/relationships/image"/>
</Relationships>

</file>

<file path=ppt/slides/_rels/slide21.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19.jpeg" Type="http://schemas.openxmlformats.org/officeDocument/2006/relationships/image"/>
</Relationships>

</file>

<file path=ppt/slides/_rels/slide22.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20.jpeg" Type="http://schemas.openxmlformats.org/officeDocument/2006/relationships/image"/>
</Relationships>

</file>

<file path=ppt/slides/_rels/slide23.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2.xml" Type="http://schemas.openxmlformats.org/officeDocument/2006/relationships/notesSlide"/>
<Relationship Id="rId3" Target="../media/image21.jpeg" Type="http://schemas.openxmlformats.org/officeDocument/2006/relationships/image"/>
</Relationships>

</file>

<file path=ppt/slides/_rels/slide24.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13.xml" Type="http://schemas.openxmlformats.org/officeDocument/2006/relationships/notesSlide"/>
<Relationship Id="rId3" Target="../media/image22.jpeg" Type="http://schemas.openxmlformats.org/officeDocument/2006/relationships/image"/>
</Relationships>

</file>

<file path=ppt/slides/_rels/slide2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4.xml" Type="http://schemas.openxmlformats.org/officeDocument/2006/relationships/notesSlide"/>
<Relationship Id="rId3" Target="../media/image23.jpeg" Type="http://schemas.openxmlformats.org/officeDocument/2006/relationships/image"/>
</Relationships>

</file>

<file path=ppt/slides/_rels/slide26.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24.png" Type="http://schemas.openxmlformats.org/officeDocument/2006/relationships/image"/>
</Relationships>

</file>

<file path=ppt/slides/_rels/slide27.xml.rels><?xml version="1.0" encoding="UTF-8" standalone="no"?>
<Relationships xmlns="http://schemas.openxmlformats.org/package/2006/relationships">
<Relationship Id="rId1" Target="../slideLayouts/slideLayout2.xml" Type="http://schemas.openxmlformats.org/officeDocument/2006/relationships/slideLayout"/>
<Relationship Id="rId10" Target="http://papers.sae.org/2013-01-1462/" TargetMode="External" Type="http://schemas.openxmlformats.org/officeDocument/2006/relationships/hyperlink"/>
<Relationship Id="rId11" Target="http://papers.sae.org/2013-01-0551/" TargetMode="External" Type="http://schemas.openxmlformats.org/officeDocument/2006/relationships/hyperlink"/>
<Relationship Id="rId12" Target="http://papers.sae.org/2014-01-1614/" TargetMode="External" Type="http://schemas.openxmlformats.org/officeDocument/2006/relationships/hyperlink"/>
<Relationship Id="rId13" Target="http://papers.sae.org/2014-01-0685/" TargetMode="External" Type="http://schemas.openxmlformats.org/officeDocument/2006/relationships/hyperlink"/>
<Relationship Id="rId2" Target="http://www.fueleconomy.gov/feg/pdfs/OwnerRelatedFuelEconomyImprovements.pdf" TargetMode="External" Type="http://schemas.openxmlformats.org/officeDocument/2006/relationships/hyperlink"/>
<Relationship Id="rId3" Target="http://www.fueleconomy.gov/feg/pdfs/EcoDrive%20I-80.pdf" TargetMode="External" Type="http://schemas.openxmlformats.org/officeDocument/2006/relationships/hyperlink"/>
<Relationship Id="rId4" Target="http://www.drivealuminum.org/research-resources/PDF/Research/2008/2008-Ricardo-Study.pdf" TargetMode="External" Type="http://schemas.openxmlformats.org/officeDocument/2006/relationships/hyperlink"/>
<Relationship Id="rId5" Target="http://www.fueleconomy.gov/feg/pdfs/2013-01-0311_Diesel_AirFilter.pdf" TargetMode="External" Type="http://schemas.openxmlformats.org/officeDocument/2006/relationships/hyperlink"/>
<Relationship Id="rId6" Target="http://papers.sae.org/2012-01-1717/" TargetMode="External" Type="http://schemas.openxmlformats.org/officeDocument/2006/relationships/hyperlink"/>
<Relationship Id="rId7" Target="http://www.fueleconomy.gov/feg/pdfs/Air_Filter_Effects_02_26_2009.pdf" TargetMode="External" Type="http://schemas.openxmlformats.org/officeDocument/2006/relationships/hyperlink"/>
<Relationship Id="rId8" Target="http://papers.sae.org/2013-01-1473/" TargetMode="External" Type="http://schemas.openxmlformats.org/officeDocument/2006/relationships/hyperlink"/>
<Relationship Id="rId9" Target="http://www.transportation.anl.gov/D3/data/2012_nissan_leaf/AVTALeaftestinganalysis_Major%20summary101212.pdf" TargetMode="External" Type="http://schemas.openxmlformats.org/officeDocument/2006/relationships/hyperlink"/>
</Relationships>

</file>

<file path=ppt/slides/_rels/slide3.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4.jpe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1.xml" Type="http://schemas.openxmlformats.org/officeDocument/2006/relationships/notesSlide"/>
</Relationships>

</file>

<file path=ppt/slides/_rels/slide5.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2.xml" Type="http://schemas.openxmlformats.org/officeDocument/2006/relationships/notesSlide"/>
<Relationship Id="rId3" Target="../media/image5.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3.xml" Type="http://schemas.openxmlformats.org/officeDocument/2006/relationships/notesSlide"/>
<Relationship Id="rId3" Target="../media/image6.jpe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4.xml" Type="http://schemas.openxmlformats.org/officeDocument/2006/relationships/notesSlide"/>
<Relationship Id="rId3" Target="../media/image7.jpe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3.xml" Type="http://schemas.openxmlformats.org/officeDocument/2006/relationships/slideLayout"/>
<Relationship Id="rId2" Target="../media/image8.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5.xml" Type="http://schemas.openxmlformats.org/officeDocument/2006/relationships/notesSlide"/>
<Relationship Id="rId3" Target="../media/image8.pn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6629400" cy="766599"/>
          </a:xfrm>
        </p:spPr>
        <p:txBody>
          <a:bodyPr>
            <a:normAutofit fontScale="90000"/>
          </a:bodyPr>
          <a:lstStyle/>
          <a:p>
            <a:pPr>
              <a:lnSpc>
                <a:spcPts val="2000"/>
              </a:lnSpc>
            </a:pPr>
            <a:r>
              <a:rPr lang="es-MX" sz="3600" b="1" dirty="0"/>
              <a:t>www.ahorremosgasolina.org</a:t>
            </a:r>
            <a:r>
              <a:rPr lang="es-MX" dirty="0"/>
              <a:t/>
            </a:r>
            <a:br>
              <a:rPr lang="es-MX" dirty="0"/>
            </a:br>
            <a:r>
              <a:rPr lang="es-MX" sz="1800" dirty="0"/>
              <a:t>el sitio oficial del gobierno para información en el ahorro de combustible</a:t>
            </a:r>
            <a:r>
              <a:rPr lang="en-US" dirty="0"/>
              <a:t/>
            </a:r>
            <a:br>
              <a:rPr lang="en-US" dirty="0"/>
            </a:br>
            <a:endParaRPr lang="en-US" dirty="0"/>
          </a:p>
        </p:txBody>
      </p:sp>
      <p:sp>
        <p:nvSpPr>
          <p:cNvPr id="3" name="Subtitle 2"/>
          <p:cNvSpPr>
            <a:spLocks noGrp="1"/>
          </p:cNvSpPr>
          <p:nvPr>
            <p:ph type="subTitle" idx="1"/>
          </p:nvPr>
        </p:nvSpPr>
        <p:spPr/>
        <p:txBody>
          <a:bodyPr/>
          <a:lstStyle/>
          <a:p>
            <a:r>
              <a:rPr lang="es-MX" dirty="0"/>
              <a:t>Consejos para ahorrar gasolina</a:t>
            </a:r>
          </a:p>
        </p:txBody>
      </p:sp>
      <p:sp>
        <p:nvSpPr>
          <p:cNvPr id="4" name="Text Placeholder 3"/>
          <p:cNvSpPr>
            <a:spLocks noGrp="1"/>
          </p:cNvSpPr>
          <p:nvPr>
            <p:ph type="body" sz="quarter" idx="13"/>
          </p:nvPr>
        </p:nvSpPr>
        <p:spPr/>
        <p:txBody>
          <a:bodyPr/>
          <a:lstStyle/>
          <a:p>
            <a:r>
              <a:rPr lang="es-MX" dirty="0"/>
              <a:t>Día mes año</a:t>
            </a:r>
          </a:p>
        </p:txBody>
      </p:sp>
      <p:sp>
        <p:nvSpPr>
          <p:cNvPr id="5" name="Text Placeholder 4"/>
          <p:cNvSpPr>
            <a:spLocks noGrp="1"/>
          </p:cNvSpPr>
          <p:nvPr>
            <p:ph type="body" sz="quarter" idx="14"/>
          </p:nvPr>
        </p:nvSpPr>
        <p:spPr/>
        <p:txBody>
          <a:bodyPr>
            <a:normAutofit lnSpcReduction="10000"/>
          </a:bodyPr>
          <a:lstStyle/>
          <a:p>
            <a:r>
              <a:rPr lang="es-MX" dirty="0"/>
              <a:t>Su nombre</a:t>
            </a:r>
          </a:p>
        </p:txBody>
      </p:sp>
      <p:sp>
        <p:nvSpPr>
          <p:cNvPr id="6" name="Text Placeholder 5"/>
          <p:cNvSpPr>
            <a:spLocks noGrp="1"/>
          </p:cNvSpPr>
          <p:nvPr>
            <p:ph type="body" sz="quarter" idx="15"/>
          </p:nvPr>
        </p:nvSpPr>
        <p:spPr/>
        <p:txBody>
          <a:bodyPr/>
          <a:lstStyle/>
          <a:p>
            <a:r>
              <a:rPr lang="es-MX" dirty="0"/>
              <a:t>Organización</a:t>
            </a:r>
          </a:p>
          <a:p>
            <a:r>
              <a:rPr lang="es-MX" dirty="0"/>
              <a:t>Correo electrónico</a:t>
            </a:r>
          </a:p>
        </p:txBody>
      </p:sp>
    </p:spTree>
    <p:extLst>
      <p:ext uri="{BB962C8B-B14F-4D97-AF65-F5344CB8AC3E}">
        <p14:creationId xmlns:p14="http://schemas.microsoft.com/office/powerpoint/2010/main" val="167982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0" y="1219200"/>
            <a:ext cx="6324600" cy="4267200"/>
          </a:xfrm>
        </p:spPr>
        <p:txBody>
          <a:bodyPr>
            <a:normAutofit/>
          </a:bodyPr>
          <a:lstStyle/>
          <a:p>
            <a:pPr marL="0" indent="0">
              <a:buNone/>
            </a:pPr>
            <a:r>
              <a:rPr lang="es-MX" dirty="0"/>
              <a:t>Usar el control de velocidad en la carretera le ayuda a mantener una velocidad constante, </a:t>
            </a:r>
            <a:r>
              <a:rPr lang="es-MX" dirty="0" smtClean="0"/>
              <a:t>y </a:t>
            </a:r>
            <a:r>
              <a:rPr lang="es-MX" dirty="0"/>
              <a:t>en la mayoría de los casos, ahorrará combustible. </a:t>
            </a:r>
          </a:p>
        </p:txBody>
      </p:sp>
      <p:sp>
        <p:nvSpPr>
          <p:cNvPr id="3" name="Title 2"/>
          <p:cNvSpPr>
            <a:spLocks noGrp="1"/>
          </p:cNvSpPr>
          <p:nvPr>
            <p:ph type="title"/>
          </p:nvPr>
        </p:nvSpPr>
        <p:spPr/>
        <p:txBody>
          <a:bodyPr/>
          <a:lstStyle/>
          <a:p>
            <a:pPr marL="0" indent="0"/>
            <a:r>
              <a:rPr lang="es-MX" sz="2800" dirty="0"/>
              <a:t>Use el control de velocidad</a:t>
            </a:r>
            <a:endParaRPr lang="es-MX" sz="2800" b="1" dirty="0">
              <a:latin typeface="Arial" charset="0"/>
            </a:endParaRPr>
          </a:p>
        </p:txBody>
      </p:sp>
      <p:pic>
        <p:nvPicPr>
          <p:cNvPr id="6" name="Picture 2" descr="\\Ornl\naoa\Projects\Fuel-Economy-Guide\images\Images\CruiseControl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00400" y="2971800"/>
            <a:ext cx="3581400" cy="230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4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7800" y="1371600"/>
            <a:ext cx="4953000" cy="3886200"/>
          </a:xfrm>
        </p:spPr>
        <p:txBody>
          <a:bodyPr>
            <a:normAutofit/>
          </a:bodyPr>
          <a:lstStyle/>
          <a:p>
            <a:pPr marL="0" indent="0">
              <a:buNone/>
            </a:pPr>
            <a:r>
              <a:rPr lang="es-MX" dirty="0" smtClean="0"/>
              <a:t>Reparar un </a:t>
            </a:r>
            <a:r>
              <a:rPr lang="es-MX" dirty="0"/>
              <a:t>auto que está notablemente desafinado o que no ha aprobado el examen de emisiones puede incrementar su </a:t>
            </a:r>
            <a:r>
              <a:rPr lang="es-MX" dirty="0" err="1"/>
              <a:t>millaje</a:t>
            </a:r>
            <a:r>
              <a:rPr lang="es-MX" dirty="0"/>
              <a:t> de gasolina </a:t>
            </a:r>
            <a:r>
              <a:rPr lang="es-MX" dirty="0" smtClean="0"/>
              <a:t>un </a:t>
            </a:r>
            <a:r>
              <a:rPr lang="es-MX" dirty="0"/>
              <a:t>promedio del 4%, aunque los resultados varían dependiendo del tipo de reparación y de qué tan bien se haga.</a:t>
            </a:r>
          </a:p>
        </p:txBody>
      </p:sp>
      <p:sp>
        <p:nvSpPr>
          <p:cNvPr id="3" name="Title 2"/>
          <p:cNvSpPr>
            <a:spLocks noGrp="1"/>
          </p:cNvSpPr>
          <p:nvPr>
            <p:ph type="title"/>
          </p:nvPr>
        </p:nvSpPr>
        <p:spPr/>
        <p:txBody>
          <a:bodyPr/>
          <a:lstStyle/>
          <a:p>
            <a:pPr marL="0" indent="0"/>
            <a:r>
              <a:rPr lang="es-MX" sz="2800" dirty="0"/>
              <a:t>Mantenga su motor en buen estado</a:t>
            </a:r>
            <a:endParaRPr lang="es-MX"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88741211"/>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$0.11/galón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solidFill>
                  <a:srgbClr val="808080"/>
                </a:solidFill>
                <a:latin typeface="Arial"/>
              </a:rPr>
              <a:t>* Ahorro promedio se basa en un precio de gasolina de $2.85 por galón.</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30800" y="1402080"/>
            <a:ext cx="3642549" cy="2438400"/>
          </a:xfrm>
        </p:spPr>
      </p:pic>
    </p:spTree>
    <p:extLst>
      <p:ext uri="{BB962C8B-B14F-4D97-AF65-F5344CB8AC3E}">
        <p14:creationId xmlns:p14="http://schemas.microsoft.com/office/powerpoint/2010/main" val="70867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8610600" cy="2057400"/>
          </a:xfrm>
        </p:spPr>
        <p:txBody>
          <a:bodyPr>
            <a:normAutofit fontScale="85000" lnSpcReduction="10000"/>
          </a:bodyPr>
          <a:lstStyle/>
          <a:p>
            <a:pPr marL="0" indent="0">
              <a:buNone/>
            </a:pPr>
            <a:r>
              <a:rPr lang="es-MX" dirty="0"/>
              <a:t>Usted puede incrementar su </a:t>
            </a:r>
            <a:r>
              <a:rPr lang="es-MX" dirty="0" err="1"/>
              <a:t>millaje</a:t>
            </a:r>
            <a:r>
              <a:rPr lang="es-MX" dirty="0"/>
              <a:t> de gasolina </a:t>
            </a:r>
            <a:r>
              <a:rPr lang="es-MX" dirty="0" smtClean="0"/>
              <a:t>un </a:t>
            </a:r>
            <a:r>
              <a:rPr lang="es-MX" dirty="0"/>
              <a:t>0.6% como promedio y hasta un 3% en algunos casos—manteniendo sus neumáticos inflados a la presión apropiada. </a:t>
            </a:r>
          </a:p>
          <a:p>
            <a:pPr lvl="1"/>
            <a:r>
              <a:rPr lang="es-MX" dirty="0"/>
              <a:t>Los neumáticos insuficientemente inflados pueden bajar el </a:t>
            </a:r>
            <a:r>
              <a:rPr lang="es-MX" dirty="0" err="1"/>
              <a:t>millaje</a:t>
            </a:r>
            <a:r>
              <a:rPr lang="es-MX" dirty="0"/>
              <a:t> de gasolina en un 0.2% por </a:t>
            </a:r>
            <a:r>
              <a:rPr lang="es-MX" dirty="0" smtClean="0"/>
              <a:t>cada </a:t>
            </a:r>
            <a:r>
              <a:rPr lang="es-MX" dirty="0"/>
              <a:t>1 psi </a:t>
            </a:r>
            <a:r>
              <a:rPr lang="es-MX" dirty="0" smtClean="0"/>
              <a:t>menos de </a:t>
            </a:r>
            <a:r>
              <a:rPr lang="es-MX" dirty="0"/>
              <a:t>la presión de los cuatro neumáticos. </a:t>
            </a:r>
          </a:p>
          <a:p>
            <a:pPr lvl="1"/>
            <a:r>
              <a:rPr lang="es-MX" dirty="0"/>
              <a:t>Los </a:t>
            </a:r>
            <a:r>
              <a:rPr lang="es-MX" dirty="0" smtClean="0"/>
              <a:t>neumáticos inflados </a:t>
            </a:r>
            <a:r>
              <a:rPr lang="es-MX" dirty="0"/>
              <a:t>correctamente son más seguros y duran más tiempo. </a:t>
            </a:r>
          </a:p>
        </p:txBody>
      </p:sp>
      <p:sp>
        <p:nvSpPr>
          <p:cNvPr id="3" name="Title 2"/>
          <p:cNvSpPr>
            <a:spLocks noGrp="1"/>
          </p:cNvSpPr>
          <p:nvPr>
            <p:ph type="title"/>
          </p:nvPr>
        </p:nvSpPr>
        <p:spPr>
          <a:xfrm>
            <a:off x="177800" y="0"/>
            <a:ext cx="5461000" cy="901700"/>
          </a:xfrm>
        </p:spPr>
        <p:txBody>
          <a:bodyPr/>
          <a:lstStyle/>
          <a:p>
            <a:pPr marL="0" indent="0"/>
            <a:r>
              <a:rPr lang="es-MX" sz="2800" dirty="0"/>
              <a:t>Mantenga sus neumáticos inflados correctamente</a:t>
            </a:r>
            <a:endParaRPr lang="es-MX" sz="2800"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73183310"/>
              </p:ext>
            </p:extLst>
          </p:nvPr>
        </p:nvGraphicFramePr>
        <p:xfrm>
          <a:off x="1600200" y="5263591"/>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$0.09/galón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solidFill>
                  <a:srgbClr val="808080"/>
                </a:solidFill>
                <a:latin typeface="Arial"/>
              </a:rPr>
              <a:t>* Ahorro promedio se basa en un precio de gasolina de $2.85 por galón.</a:t>
            </a:r>
          </a:p>
        </p:txBody>
      </p:sp>
      <p:pic>
        <p:nvPicPr>
          <p:cNvPr id="2051" name="Picture 3" descr="\\fegtest\f$\image repository\images\tire_pressure_label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029" y="3024226"/>
            <a:ext cx="4414179" cy="22335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599" y="3124200"/>
            <a:ext cx="4295335" cy="2233574"/>
          </a:xfrm>
          <a:prstGeom prst="rect">
            <a:avLst/>
          </a:prstGeom>
        </p:spPr>
        <p:txBody>
          <a:bodyPr vert="horz" wrap="square" lIns="91440" tIns="45720" rIns="91440" bIns="45720" rtlCol="0">
            <a:normAutofit/>
          </a:bodyPr>
          <a:lstStyle/>
          <a:p>
            <a:pPr defTabSz="457200" fontAlgn="auto">
              <a:lnSpc>
                <a:spcPct val="120000"/>
              </a:lnSpc>
              <a:spcBef>
                <a:spcPts val="1200"/>
              </a:spcBef>
              <a:spcAft>
                <a:spcPts val="1200"/>
              </a:spcAf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1" name="Left Arrow 10"/>
          <p:cNvSpPr/>
          <p:nvPr/>
        </p:nvSpPr>
        <p:spPr>
          <a:xfrm>
            <a:off x="4953000" y="4191000"/>
            <a:ext cx="152400" cy="1524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a:off x="4953000" y="4416805"/>
            <a:ext cx="152400" cy="1524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6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791200" cy="4267200"/>
          </a:xfrm>
        </p:spPr>
        <p:txBody>
          <a:bodyPr>
            <a:normAutofit fontScale="92500" lnSpcReduction="10000"/>
          </a:bodyPr>
          <a:lstStyle/>
          <a:p>
            <a:pPr marL="0" indent="0">
              <a:buNone/>
            </a:pPr>
            <a:r>
              <a:rPr lang="es-MX" dirty="0"/>
              <a:t>Usar el grado de aceite de motor recomendado por el fabricante puede incrementar su </a:t>
            </a:r>
            <a:r>
              <a:rPr lang="es-MX" dirty="0" err="1"/>
              <a:t>millaje</a:t>
            </a:r>
            <a:r>
              <a:rPr lang="es-MX" dirty="0"/>
              <a:t> de gasolina en un 1%–2%. </a:t>
            </a:r>
          </a:p>
          <a:p>
            <a:pPr lvl="1"/>
            <a:r>
              <a:rPr lang="es-MX" dirty="0"/>
              <a:t>Por ejemplo, usar aceite de motor 10W-30 en un motor diseñado para </a:t>
            </a:r>
            <a:r>
              <a:rPr lang="es-MX" dirty="0" smtClean="0"/>
              <a:t>5W-30 </a:t>
            </a:r>
            <a:r>
              <a:rPr lang="es-MX" dirty="0"/>
              <a:t>puede reducir su </a:t>
            </a:r>
            <a:r>
              <a:rPr lang="es-MX" dirty="0" err="1"/>
              <a:t>millaje</a:t>
            </a:r>
            <a:r>
              <a:rPr lang="es-MX" dirty="0"/>
              <a:t> </a:t>
            </a:r>
            <a:r>
              <a:rPr lang="es-MX" dirty="0" smtClean="0"/>
              <a:t>de 1</a:t>
            </a:r>
            <a:r>
              <a:rPr lang="es-MX" dirty="0"/>
              <a:t>%–2%. </a:t>
            </a:r>
          </a:p>
          <a:p>
            <a:pPr lvl="1"/>
            <a:r>
              <a:rPr lang="es-MX" dirty="0"/>
              <a:t>Usar 5W-30 en un motor diseñado para 5W-20 puede reducir su </a:t>
            </a:r>
            <a:r>
              <a:rPr lang="es-MX" dirty="0" err="1"/>
              <a:t>millaje</a:t>
            </a:r>
            <a:r>
              <a:rPr lang="es-MX" dirty="0"/>
              <a:t> en un 1%–1,5%. </a:t>
            </a:r>
          </a:p>
          <a:p>
            <a:pPr lvl="1"/>
            <a:r>
              <a:rPr lang="es-MX" dirty="0"/>
              <a:t>También, busque aceite de motor que </a:t>
            </a:r>
            <a:r>
              <a:rPr lang="es-MX" dirty="0" smtClean="0"/>
              <a:t>diga  </a:t>
            </a:r>
            <a:r>
              <a:rPr lang="es-MX" dirty="0"/>
              <a:t>"</a:t>
            </a:r>
            <a:r>
              <a:rPr lang="es-MX" dirty="0" err="1"/>
              <a:t>Energy</a:t>
            </a:r>
            <a:r>
              <a:rPr lang="es-MX" dirty="0"/>
              <a:t> </a:t>
            </a:r>
            <a:r>
              <a:rPr lang="es-MX" dirty="0" err="1"/>
              <a:t>Conserving</a:t>
            </a:r>
            <a:r>
              <a:rPr lang="es-MX" dirty="0"/>
              <a:t>" </a:t>
            </a:r>
            <a:r>
              <a:rPr lang="es-ES" dirty="0" smtClean="0"/>
              <a:t>en </a:t>
            </a:r>
            <a:r>
              <a:rPr lang="es-ES" dirty="0"/>
              <a:t>el símbolo de rendimiento del API, sigla en inglés, para asegurarse de que contiene aditivos que reducen la fricción.</a:t>
            </a:r>
            <a:endParaRPr lang="es-MX" dirty="0"/>
          </a:p>
        </p:txBody>
      </p:sp>
      <p:sp>
        <p:nvSpPr>
          <p:cNvPr id="3" name="Title 2"/>
          <p:cNvSpPr>
            <a:spLocks noGrp="1"/>
          </p:cNvSpPr>
          <p:nvPr>
            <p:ph type="title"/>
          </p:nvPr>
        </p:nvSpPr>
        <p:spPr>
          <a:xfrm>
            <a:off x="177800" y="0"/>
            <a:ext cx="5384800" cy="901700"/>
          </a:xfrm>
        </p:spPr>
        <p:txBody>
          <a:bodyPr>
            <a:normAutofit/>
          </a:bodyPr>
          <a:lstStyle/>
          <a:p>
            <a:pPr marL="0" indent="0"/>
            <a:r>
              <a:rPr lang="es-ES" sz="2800" dirty="0"/>
              <a:t>Use el aceite de motor del grado </a:t>
            </a:r>
            <a:r>
              <a:rPr lang="es-MX" sz="2800" dirty="0" smtClean="0"/>
              <a:t>recomendado</a:t>
            </a:r>
            <a:endParaRPr lang="es-MX"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11729703"/>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1% - 2%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$0.03–$0.06/galón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solidFill>
                  <a:srgbClr val="808080"/>
                </a:solidFill>
                <a:latin typeface="Arial"/>
              </a:rPr>
              <a:t>* Ahorro promedio se basa en un precio de gasolina de $2.85 por galón.</a:t>
            </a:r>
          </a:p>
        </p:txBody>
      </p:sp>
      <p:pic>
        <p:nvPicPr>
          <p:cNvPr id="3074" name="Picture 2" descr="\\fegtest\f$\image repository\images\OilLabelBlack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667000"/>
            <a:ext cx="1858160" cy="181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0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MX" dirty="0"/>
              <a:t>Combinar mandados en solo un viaje ahorra tiempo y dinero. </a:t>
            </a:r>
          </a:p>
          <a:p>
            <a:pPr lvl="1"/>
            <a:r>
              <a:rPr lang="es-MX" dirty="0"/>
              <a:t>Su </a:t>
            </a:r>
            <a:r>
              <a:rPr lang="es-MX" dirty="0" smtClean="0"/>
              <a:t>aprovechamiento de </a:t>
            </a:r>
            <a:r>
              <a:rPr lang="es-MX" dirty="0"/>
              <a:t>combustible es </a:t>
            </a:r>
            <a:r>
              <a:rPr lang="es-MX" dirty="0" smtClean="0"/>
              <a:t>menor cuando </a:t>
            </a:r>
            <a:r>
              <a:rPr lang="es-MX" dirty="0"/>
              <a:t>su motor está frío que cuando está caliente. </a:t>
            </a:r>
          </a:p>
          <a:p>
            <a:pPr lvl="1"/>
            <a:r>
              <a:rPr lang="es-MX" dirty="0"/>
              <a:t>Varios viajes cortos iniciados con un motor frío pueden gastar el doble de combustible que un viaje más largo de la misma distancia para hacer varios mandados. </a:t>
            </a:r>
          </a:p>
          <a:p>
            <a:pPr lvl="1"/>
            <a:r>
              <a:rPr lang="es-MX" dirty="0"/>
              <a:t>Planear sus viajes también puede acortar la distancia que viaja. </a:t>
            </a:r>
          </a:p>
          <a:p>
            <a:pPr lvl="1"/>
            <a:r>
              <a:rPr lang="es-MX" dirty="0"/>
              <a:t>Considere caminar o </a:t>
            </a:r>
            <a:r>
              <a:rPr lang="es-MX" dirty="0" smtClean="0"/>
              <a:t>ir en </a:t>
            </a:r>
            <a:r>
              <a:rPr lang="es-MX" dirty="0"/>
              <a:t>bicicleta si es posible.</a:t>
            </a:r>
          </a:p>
        </p:txBody>
      </p:sp>
      <p:sp>
        <p:nvSpPr>
          <p:cNvPr id="3" name="Title 2"/>
          <p:cNvSpPr>
            <a:spLocks noGrp="1"/>
          </p:cNvSpPr>
          <p:nvPr>
            <p:ph type="title"/>
          </p:nvPr>
        </p:nvSpPr>
        <p:spPr/>
        <p:txBody>
          <a:bodyPr/>
          <a:lstStyle/>
          <a:p>
            <a:r>
              <a:rPr lang="es-MX" sz="2800" dirty="0"/>
              <a:t>Planear y combinar viajes</a:t>
            </a:r>
          </a:p>
        </p:txBody>
      </p:sp>
    </p:spTree>
    <p:extLst>
      <p:ext uri="{BB962C8B-B14F-4D97-AF65-F5344CB8AC3E}">
        <p14:creationId xmlns:p14="http://schemas.microsoft.com/office/powerpoint/2010/main" val="68477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105400" cy="4800600"/>
          </a:xfrm>
        </p:spPr>
        <p:txBody>
          <a:bodyPr>
            <a:normAutofit/>
          </a:bodyPr>
          <a:lstStyle/>
          <a:p>
            <a:r>
              <a:rPr lang="es-MX" dirty="0"/>
              <a:t>Escalone sus horas de trabajo para evitar las horas pico.</a:t>
            </a:r>
          </a:p>
          <a:p>
            <a:r>
              <a:rPr lang="es-MX" dirty="0"/>
              <a:t>Maneje su vehículo más eficiente.</a:t>
            </a:r>
          </a:p>
          <a:p>
            <a:r>
              <a:rPr lang="es-MX" dirty="0"/>
              <a:t>Trabaje desde casa si su empleador lo permite. </a:t>
            </a:r>
          </a:p>
          <a:p>
            <a:r>
              <a:rPr lang="es-MX" dirty="0"/>
              <a:t>Aproveche los programas para compartir auto. </a:t>
            </a:r>
          </a:p>
          <a:p>
            <a:r>
              <a:rPr lang="es-MX" dirty="0"/>
              <a:t>Considere usar </a:t>
            </a:r>
            <a:r>
              <a:rPr lang="es-MX" dirty="0" smtClean="0"/>
              <a:t>transporte público </a:t>
            </a:r>
            <a:r>
              <a:rPr lang="es-MX" dirty="0"/>
              <a:t>si está disponible y es conveniente para usted. </a:t>
            </a:r>
          </a:p>
        </p:txBody>
      </p:sp>
      <p:sp>
        <p:nvSpPr>
          <p:cNvPr id="3" name="Title 2"/>
          <p:cNvSpPr>
            <a:spLocks noGrp="1"/>
          </p:cNvSpPr>
          <p:nvPr>
            <p:ph type="title"/>
          </p:nvPr>
        </p:nvSpPr>
        <p:spPr>
          <a:xfrm>
            <a:off x="177800" y="0"/>
            <a:ext cx="5384800" cy="901700"/>
          </a:xfrm>
        </p:spPr>
        <p:txBody>
          <a:bodyPr/>
          <a:lstStyle/>
          <a:p>
            <a:r>
              <a:rPr lang="es-MX" sz="2800" dirty="0"/>
              <a:t>Viajar diariamente al trabajo</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96528" y="1360810"/>
            <a:ext cx="2485472" cy="3744590"/>
          </a:xfrm>
        </p:spPr>
      </p:pic>
      <p:sp>
        <p:nvSpPr>
          <p:cNvPr id="6" name="TextBox 5"/>
          <p:cNvSpPr txBox="1"/>
          <p:nvPr/>
        </p:nvSpPr>
        <p:spPr>
          <a:xfrm>
            <a:off x="5334000" y="5105400"/>
            <a:ext cx="36576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(09147)</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005993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867400" cy="5334000"/>
          </a:xfrm>
        </p:spPr>
        <p:txBody>
          <a:bodyPr>
            <a:normAutofit lnSpcReduction="10000"/>
          </a:bodyPr>
          <a:lstStyle/>
          <a:p>
            <a:pPr marL="0" indent="0">
              <a:buNone/>
            </a:pPr>
            <a:r>
              <a:rPr lang="es-MX" dirty="0"/>
              <a:t>El clima caliente puede aumentar su ahorro de combustible.</a:t>
            </a:r>
          </a:p>
          <a:p>
            <a:r>
              <a:rPr lang="es-MX" dirty="0"/>
              <a:t>Su motor se calienta a una temperatura eficiente más rápido.</a:t>
            </a:r>
          </a:p>
          <a:p>
            <a:r>
              <a:rPr lang="es-MX" dirty="0"/>
              <a:t>Los grados de gasolina durante el </a:t>
            </a:r>
            <a:r>
              <a:rPr lang="es-MX" dirty="0" smtClean="0"/>
              <a:t>verano pueden </a:t>
            </a:r>
            <a:r>
              <a:rPr lang="es-MX" dirty="0"/>
              <a:t>tener un poco más energía.  </a:t>
            </a:r>
          </a:p>
          <a:p>
            <a:r>
              <a:rPr lang="es-MX" dirty="0"/>
              <a:t>El aire cálido causa menos resistencia aerodinámica que el aire frío.</a:t>
            </a:r>
          </a:p>
          <a:p>
            <a:r>
              <a:rPr lang="es-MX" dirty="0"/>
              <a:t>Sin embargo, bajar las ventanillas o usar el AC para mantener cómodos a los pasajeros en el clima caliente puede reducir el ahorro de combustible. </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caliente</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1905000"/>
            <a:ext cx="2369820" cy="2962275"/>
          </a:xfrm>
        </p:spPr>
      </p:pic>
      <p:sp>
        <p:nvSpPr>
          <p:cNvPr id="5" name="TextBox 4"/>
          <p:cNvSpPr txBox="1"/>
          <p:nvPr/>
        </p:nvSpPr>
        <p:spPr>
          <a:xfrm>
            <a:off x="6172200" y="48768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(08401)</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32512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638800" cy="5334000"/>
          </a:xfrm>
        </p:spPr>
        <p:txBody>
          <a:bodyPr>
            <a:normAutofit/>
          </a:bodyPr>
          <a:lstStyle/>
          <a:p>
            <a:r>
              <a:rPr lang="es-MX" b="1" dirty="0"/>
              <a:t>¿Qué puedo hacer para mejorar mi ahorro de combustible en clima caliente?</a:t>
            </a:r>
          </a:p>
          <a:p>
            <a:pPr lvl="1"/>
            <a:r>
              <a:rPr lang="es-MX" dirty="0"/>
              <a:t>Baje las ventanillas a velocidades bajas; use el AC a velocidades de carretera.</a:t>
            </a:r>
          </a:p>
          <a:p>
            <a:pPr lvl="1">
              <a:spcBef>
                <a:spcPts val="600"/>
              </a:spcBef>
              <a:spcAft>
                <a:spcPts val="600"/>
              </a:spcAft>
            </a:pPr>
            <a:r>
              <a:rPr lang="es-MX" dirty="0"/>
              <a:t>No use el AC más de lo necesario ni ajuste la temperatura más baja de lo necesario. </a:t>
            </a:r>
          </a:p>
          <a:p>
            <a:pPr lvl="1">
              <a:spcBef>
                <a:spcPts val="600"/>
              </a:spcBef>
              <a:spcAft>
                <a:spcPts val="600"/>
              </a:spcAft>
            </a:pPr>
            <a:r>
              <a:rPr lang="es-MX" dirty="0"/>
              <a:t>Estaciónese en la sombra o use una cubierta para el sol para que la cabina no se caliente tanto.</a:t>
            </a:r>
          </a:p>
          <a:p>
            <a:pPr lvl="1">
              <a:spcBef>
                <a:spcPts val="600"/>
              </a:spcBef>
              <a:spcAft>
                <a:spcPts val="600"/>
              </a:spcAft>
            </a:pPr>
            <a:r>
              <a:rPr lang="es-MX" dirty="0"/>
              <a:t>Maneje con las ventanillas abajo un rato antes de encender el AC. </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caliente </a:t>
            </a:r>
            <a:r>
              <a:rPr lang="es-MX" sz="2800" dirty="0" smtClean="0"/>
              <a:t>(cont.)</a:t>
            </a:r>
            <a:endParaRPr lang="es-MX" sz="2800" dirty="0"/>
          </a:p>
        </p:txBody>
      </p:sp>
      <p:pic>
        <p:nvPicPr>
          <p:cNvPr id="5"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1555725"/>
            <a:ext cx="2971800" cy="2374089"/>
          </a:xfrm>
        </p:spPr>
      </p:pic>
      <p:sp>
        <p:nvSpPr>
          <p:cNvPr id="6" name="TextBox 5"/>
          <p:cNvSpPr txBox="1"/>
          <p:nvPr/>
        </p:nvSpPr>
        <p:spPr>
          <a:xfrm>
            <a:off x="6324600" y="39624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(08401)</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4045589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8763000" cy="5334000"/>
          </a:xfrm>
        </p:spPr>
        <p:txBody>
          <a:bodyPr>
            <a:normAutofit/>
          </a:bodyPr>
          <a:lstStyle/>
          <a:p>
            <a:r>
              <a:rPr lang="es-MX" b="1" dirty="0"/>
              <a:t>¿Qué puedo hacer para mejorar mi ahorro de combustible en clima caliente?</a:t>
            </a:r>
          </a:p>
          <a:p>
            <a:pPr lvl="1"/>
            <a:r>
              <a:rPr lang="es-MX" dirty="0"/>
              <a:t>No deje su auto encendido con el AC encendido antes de manejar.</a:t>
            </a:r>
          </a:p>
          <a:p>
            <a:pPr lvl="1"/>
            <a:r>
              <a:rPr lang="es-MX" dirty="0"/>
              <a:t>Lea su manual del conductor. La mayoría de los manuales explican cómo funcionan los controles del sistema de AC y la mejor manera de utilizar y mantener el sistema de AC. </a:t>
            </a:r>
          </a:p>
          <a:p>
            <a:pPr lvl="1"/>
            <a:r>
              <a:rPr lang="es-MX" dirty="0"/>
              <a:t>Para híbridos </a:t>
            </a:r>
            <a:r>
              <a:rPr lang="es-MX" dirty="0" err="1"/>
              <a:t>enchufables</a:t>
            </a:r>
            <a:r>
              <a:rPr lang="es-MX" dirty="0"/>
              <a:t> y vehículos eléctricos, pre-enfriar la cabina mientras el cargador está enchufado puede alargar la autonomía de su vehículo. Además, usar una temperatura </a:t>
            </a:r>
            <a:r>
              <a:rPr lang="es-MX" dirty="0" smtClean="0"/>
              <a:t>menos fría </a:t>
            </a:r>
            <a:r>
              <a:rPr lang="es-MX" dirty="0"/>
              <a:t>para el AC gasta menos batería.</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caliente </a:t>
            </a:r>
            <a:r>
              <a:rPr lang="es-MX" sz="2800" dirty="0" smtClean="0"/>
              <a:t>(cont.)</a:t>
            </a:r>
            <a:endParaRPr lang="en-US" sz="28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90800" y="4698185"/>
            <a:ext cx="4038600" cy="1690423"/>
          </a:xfrm>
        </p:spPr>
      </p:pic>
    </p:spTree>
    <p:extLst>
      <p:ext uri="{BB962C8B-B14F-4D97-AF65-F5344CB8AC3E}">
        <p14:creationId xmlns:p14="http://schemas.microsoft.com/office/powerpoint/2010/main" val="362264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562600" cy="5334000"/>
          </a:xfrm>
        </p:spPr>
        <p:txBody>
          <a:bodyPr>
            <a:normAutofit fontScale="92500" lnSpcReduction="10000"/>
          </a:bodyPr>
          <a:lstStyle/>
          <a:p>
            <a:pPr marL="0" indent="0">
              <a:spcBef>
                <a:spcPts val="1200"/>
              </a:spcBef>
              <a:buNone/>
            </a:pPr>
            <a:r>
              <a:rPr lang="es-MX" b="1" dirty="0"/>
              <a:t>El clima frío y condiciones invernales al conducir pueden reducir significativamente su ahorro de combustible.</a:t>
            </a:r>
            <a:endParaRPr lang="es-MX" dirty="0"/>
          </a:p>
          <a:p>
            <a:pPr>
              <a:spcBef>
                <a:spcPts val="1200"/>
              </a:spcBef>
            </a:pPr>
            <a:r>
              <a:rPr lang="es-MX" dirty="0"/>
              <a:t>Las </a:t>
            </a:r>
            <a:r>
              <a:rPr lang="es-MX" dirty="0" smtClean="0"/>
              <a:t>pruebas del </a:t>
            </a:r>
            <a:r>
              <a:rPr lang="es-MX" dirty="0"/>
              <a:t>ahorro de combustible demuestran </a:t>
            </a:r>
            <a:r>
              <a:rPr lang="es-MX" dirty="0" smtClean="0"/>
              <a:t>que </a:t>
            </a:r>
            <a:r>
              <a:rPr lang="es-MX" dirty="0"/>
              <a:t>durante viajes cortos en la ciudad, el </a:t>
            </a:r>
            <a:r>
              <a:rPr lang="es-MX" dirty="0" err="1"/>
              <a:t>millaje</a:t>
            </a:r>
            <a:r>
              <a:rPr lang="es-MX" dirty="0"/>
              <a:t> de un auto de gasolina convencional es casi 12% más </a:t>
            </a:r>
            <a:r>
              <a:rPr lang="es-MX" dirty="0" smtClean="0"/>
              <a:t>a </a:t>
            </a:r>
            <a:r>
              <a:rPr lang="es-MX" dirty="0"/>
              <a:t>20°F de lo que sería a 77°F. Puede disminuir hasta </a:t>
            </a:r>
            <a:r>
              <a:rPr lang="es-MX" dirty="0" smtClean="0"/>
              <a:t>22</a:t>
            </a:r>
            <a:r>
              <a:rPr lang="es-MX" dirty="0"/>
              <a:t>% durante viajes muy cortos (3 a 4 millas). </a:t>
            </a:r>
          </a:p>
          <a:p>
            <a:pPr>
              <a:spcBef>
                <a:spcPts val="1200"/>
              </a:spcBef>
            </a:pPr>
            <a:r>
              <a:rPr lang="es-MX" dirty="0"/>
              <a:t>El efecto en los híbridos es </a:t>
            </a:r>
            <a:r>
              <a:rPr lang="es-MX" dirty="0" smtClean="0"/>
              <a:t>aún </a:t>
            </a:r>
            <a:r>
              <a:rPr lang="es-MX" dirty="0"/>
              <a:t>peor. Su ahorro de combustible puede disminuir </a:t>
            </a:r>
            <a:r>
              <a:rPr lang="es-ES" dirty="0"/>
              <a:t>entre 31% y 34% bajo estas condiciones.</a:t>
            </a:r>
            <a:r>
              <a:rPr lang="es-MX" dirty="0" smtClean="0"/>
              <a:t>  </a:t>
            </a:r>
            <a:endParaRPr lang="en-US" dirty="0"/>
          </a:p>
        </p:txBody>
      </p:sp>
      <p:sp>
        <p:nvSpPr>
          <p:cNvPr id="3" name="Title 2"/>
          <p:cNvSpPr>
            <a:spLocks noGrp="1"/>
          </p:cNvSpPr>
          <p:nvPr>
            <p:ph type="title"/>
          </p:nvPr>
        </p:nvSpPr>
        <p:spPr>
          <a:xfrm>
            <a:off x="177800" y="0"/>
            <a:ext cx="6070600" cy="901700"/>
          </a:xfrm>
        </p:spPr>
        <p:txBody>
          <a:bodyPr/>
          <a:lstStyle/>
          <a:p>
            <a:r>
              <a:rPr lang="es-MX" sz="2800" dirty="0"/>
              <a:t>Ahorro de combustible en clima frío</a:t>
            </a:r>
          </a:p>
        </p:txBody>
      </p:sp>
      <p:pic>
        <p:nvPicPr>
          <p:cNvPr id="6" name="Picture 2" descr="C:\feg\CCToolkit\photos\08829NRE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590800"/>
            <a:ext cx="3305036"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47244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(08829NREL)</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370944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sz="half" idx="1"/>
          </p:nvPr>
        </p:nvSpPr>
        <p:spPr>
          <a:xfrm>
            <a:off x="0" y="1066800"/>
            <a:ext cx="4800600" cy="5400675"/>
          </a:xfrm>
        </p:spPr>
        <p:txBody>
          <a:bodyPr>
            <a:normAutofit/>
          </a:bodyPr>
          <a:lstStyle/>
          <a:p>
            <a:endParaRPr lang="en-US" dirty="0"/>
          </a:p>
          <a:p>
            <a:r>
              <a:rPr lang="es-MX" dirty="0"/>
              <a:t>La eficiencia de combustible de un vehículo puede variar significativamente dependiendo de </a:t>
            </a:r>
          </a:p>
          <a:p>
            <a:pPr lvl="1"/>
            <a:r>
              <a:rPr lang="es-MX" dirty="0"/>
              <a:t>C</a:t>
            </a:r>
            <a:r>
              <a:rPr lang="es-MX" altLang="en-US" dirty="0"/>
              <a:t>ómo se maneja</a:t>
            </a:r>
            <a:endParaRPr lang="es-MX" dirty="0"/>
          </a:p>
          <a:p>
            <a:pPr lvl="1"/>
            <a:r>
              <a:rPr lang="es-MX" dirty="0"/>
              <a:t>Sus condiciones mecánicas</a:t>
            </a:r>
          </a:p>
          <a:p>
            <a:pPr lvl="1"/>
            <a:r>
              <a:rPr lang="es-MX" dirty="0"/>
              <a:t>El ambiente en que se maneja</a:t>
            </a:r>
          </a:p>
          <a:p>
            <a:r>
              <a:rPr lang="es-MX" dirty="0"/>
              <a:t>Estudios sugieren que el conductor medio puede mejorar su eficiencia de combustible por cerca de un 10% si sigue unos consejos sencillos </a:t>
            </a:r>
            <a:r>
              <a:rPr lang="es-MX" dirty="0" smtClean="0"/>
              <a:t>para ahorrar </a:t>
            </a:r>
            <a:r>
              <a:rPr lang="es-MX" dirty="0"/>
              <a:t>gasolina.   </a:t>
            </a:r>
            <a:endParaRPr lang="en-US" dirty="0">
              <a:latin typeface="Arial" charset="0"/>
            </a:endParaRPr>
          </a:p>
          <a:p>
            <a:pPr lvl="1"/>
            <a:endParaRPr lang="en-US" dirty="0">
              <a:latin typeface="Arial" charset="0"/>
            </a:endParaRPr>
          </a:p>
        </p:txBody>
      </p:sp>
      <p:sp>
        <p:nvSpPr>
          <p:cNvPr id="4099" name="Title 2"/>
          <p:cNvSpPr>
            <a:spLocks noGrp="1"/>
          </p:cNvSpPr>
          <p:nvPr>
            <p:ph type="title"/>
          </p:nvPr>
        </p:nvSpPr>
        <p:spPr/>
        <p:txBody>
          <a:bodyPr>
            <a:normAutofit/>
          </a:bodyPr>
          <a:lstStyle/>
          <a:p>
            <a:pPr eaLnBrk="1" hangingPunct="1"/>
            <a:r>
              <a:rPr lang="es-MX" sz="2800" dirty="0">
                <a:latin typeface="Arial" charset="0"/>
              </a:rPr>
              <a:t>Consejos para ahorrar gasolina</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9200" y="2286000"/>
            <a:ext cx="3733800" cy="2489200"/>
          </a:xfrm>
        </p:spPr>
      </p:pic>
      <p:sp>
        <p:nvSpPr>
          <p:cNvPr id="5" name="TextBox 4"/>
          <p:cNvSpPr txBox="1"/>
          <p:nvPr/>
        </p:nvSpPr>
        <p:spPr>
          <a:xfrm>
            <a:off x="5105400" y="4800600"/>
            <a:ext cx="36576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Oak Ridge National Laboratory (2011-P061ORNL)</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19208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867400" cy="5334000"/>
          </a:xfrm>
        </p:spPr>
        <p:txBody>
          <a:bodyPr>
            <a:normAutofit/>
          </a:bodyPr>
          <a:lstStyle/>
          <a:p>
            <a:r>
              <a:rPr lang="es-MX" b="1" dirty="0"/>
              <a:t>¿Qué puedo hacer para mejorar mi ahorro de combustible en clima frío?</a:t>
            </a:r>
          </a:p>
          <a:p>
            <a:pPr lvl="1"/>
            <a:r>
              <a:rPr lang="es-MX" dirty="0"/>
              <a:t>Estacione su auto en un lugar más caliente, como su garaje, para incrementar la temperatura inicial de su motor y cabina. </a:t>
            </a:r>
          </a:p>
          <a:p>
            <a:pPr lvl="1"/>
            <a:r>
              <a:rPr lang="es-MX" dirty="0"/>
              <a:t>Combine viajes cuando sea posible para que maneje menos seguido con el motor frío. </a:t>
            </a:r>
          </a:p>
          <a:p>
            <a:pPr lvl="1"/>
            <a:r>
              <a:rPr lang="es-MX" dirty="0"/>
              <a:t>Minimice dejar el motor </a:t>
            </a:r>
            <a:r>
              <a:rPr lang="es-MX" dirty="0" smtClean="0"/>
              <a:t>a </a:t>
            </a:r>
            <a:r>
              <a:rPr lang="es-MX" dirty="0"/>
              <a:t>ralentí para calentar el auto. </a:t>
            </a:r>
          </a:p>
          <a:p>
            <a:pPr lvl="1"/>
            <a:r>
              <a:rPr lang="es-MX" dirty="0"/>
              <a:t>No use el calentador de asientos ni el </a:t>
            </a:r>
            <a:r>
              <a:rPr lang="es-MX" dirty="0" err="1"/>
              <a:t>antiempañante</a:t>
            </a:r>
            <a:r>
              <a:rPr lang="es-MX" dirty="0"/>
              <a:t> más d</a:t>
            </a:r>
            <a:r>
              <a:rPr lang="es-MX" dirty="0" smtClean="0"/>
              <a:t>e </a:t>
            </a:r>
            <a:r>
              <a:rPr lang="es-MX" dirty="0"/>
              <a:t>lo necesario. </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a:t>
            </a:r>
            <a:r>
              <a:rPr lang="es-MX" sz="2800" dirty="0" smtClean="0"/>
              <a:t>frío</a:t>
            </a:r>
            <a:endParaRPr lang="es-MX" sz="2800" dirty="0"/>
          </a:p>
        </p:txBody>
      </p:sp>
      <p:pic>
        <p:nvPicPr>
          <p:cNvPr id="6" name="Picture 2" descr="C:\feg\CCToolkit\photos\191-2003ORNL.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45754" y="1706658"/>
            <a:ext cx="2945846" cy="1950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24600" y="36576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Oak Ridge National Laboratory (191-2003ORNL)</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837564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5867400" cy="5334000"/>
          </a:xfrm>
        </p:spPr>
        <p:txBody>
          <a:bodyPr>
            <a:normAutofit fontScale="92500" lnSpcReduction="10000"/>
          </a:bodyPr>
          <a:lstStyle/>
          <a:p>
            <a:r>
              <a:rPr lang="es-MX" b="1" dirty="0"/>
              <a:t>¿Qué puedo hacer para mejorar mi ahorro de combustible en clima frío?</a:t>
            </a:r>
          </a:p>
          <a:p>
            <a:pPr lvl="1"/>
            <a:r>
              <a:rPr lang="es-ES" dirty="0"/>
              <a:t>Cheque regularmente la presión de sus neumáticos.</a:t>
            </a:r>
          </a:p>
          <a:p>
            <a:pPr lvl="1"/>
            <a:r>
              <a:rPr lang="es-ES" dirty="0"/>
              <a:t>Use el tipo de aceite recomendado por su fabricante para manejar en clima frío</a:t>
            </a:r>
            <a:r>
              <a:rPr lang="en-US" dirty="0"/>
              <a:t>.</a:t>
            </a:r>
          </a:p>
          <a:p>
            <a:pPr lvl="1"/>
            <a:r>
              <a:rPr lang="es-ES" dirty="0"/>
              <a:t>Remueva los accesorios que aumentan la resistencia del viento, como canastillas de techo, cuando no </a:t>
            </a:r>
            <a:r>
              <a:rPr lang="es-ES" dirty="0" err="1"/>
              <a:t>est</a:t>
            </a:r>
            <a:r>
              <a:rPr lang="es-MX" dirty="0"/>
              <a:t>á</a:t>
            </a:r>
            <a:r>
              <a:rPr lang="es-ES" dirty="0"/>
              <a:t>n en uso.</a:t>
            </a:r>
          </a:p>
          <a:p>
            <a:pPr lvl="1"/>
            <a:r>
              <a:rPr lang="es-ES" dirty="0"/>
              <a:t>Si usted maneja un híbrido </a:t>
            </a:r>
            <a:r>
              <a:rPr lang="es-ES" dirty="0" err="1"/>
              <a:t>enchufable</a:t>
            </a:r>
            <a:r>
              <a:rPr lang="es-ES" dirty="0"/>
              <a:t> o un vehículo eléctrico, precalentar la cabina mientras está conectado al cargador puede </a:t>
            </a:r>
            <a:r>
              <a:rPr lang="es-MX" dirty="0"/>
              <a:t>extender la autonomía de su vehículo.</a:t>
            </a:r>
          </a:p>
          <a:p>
            <a:pPr lvl="1"/>
            <a:r>
              <a:rPr lang="es-MX" dirty="0"/>
              <a:t>Si usted maneja un híbrido </a:t>
            </a:r>
            <a:r>
              <a:rPr lang="es-MX" dirty="0" err="1"/>
              <a:t>enchufable</a:t>
            </a:r>
            <a:r>
              <a:rPr lang="es-MX" dirty="0"/>
              <a:t> o un vehículo eléctrico, usar el calentador de asiento en vez de la calefacción de la cabina puede ahorrar energía y extender la autonomía. </a:t>
            </a:r>
          </a:p>
        </p:txBody>
      </p:sp>
      <p:sp>
        <p:nvSpPr>
          <p:cNvPr id="3" name="Title 2"/>
          <p:cNvSpPr>
            <a:spLocks noGrp="1"/>
          </p:cNvSpPr>
          <p:nvPr>
            <p:ph type="title"/>
          </p:nvPr>
        </p:nvSpPr>
        <p:spPr>
          <a:xfrm>
            <a:off x="177800" y="0"/>
            <a:ext cx="6070600" cy="901700"/>
          </a:xfrm>
        </p:spPr>
        <p:txBody>
          <a:bodyPr/>
          <a:lstStyle/>
          <a:p>
            <a:r>
              <a:rPr lang="es-MX" sz="2800" dirty="0"/>
              <a:t>Ahorro de combustible en clima </a:t>
            </a:r>
            <a:r>
              <a:rPr lang="es-MX" sz="2800" dirty="0" smtClean="0"/>
              <a:t>frío</a:t>
            </a:r>
            <a:endParaRPr lang="en-US" sz="2800" dirty="0"/>
          </a:p>
        </p:txBody>
      </p:sp>
      <p:pic>
        <p:nvPicPr>
          <p:cNvPr id="7" name="Picture 3" descr="C:\feg\CCToolkit\photos\35690NRE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59500" y="1609724"/>
            <a:ext cx="2832100" cy="2124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3733800"/>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National Renewable Energy Laboratory (35690NREL)</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8034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90675"/>
            <a:ext cx="7772400" cy="2219325"/>
          </a:xfrm>
        </p:spPr>
        <p:txBody>
          <a:bodyPr>
            <a:normAutofit lnSpcReduction="10000"/>
          </a:bodyPr>
          <a:lstStyle/>
          <a:p>
            <a:pPr marL="0" indent="0">
              <a:buNone/>
            </a:pPr>
            <a:r>
              <a:rPr lang="es-MX" dirty="0"/>
              <a:t>Muchos de los consejos para ahorrar gasolina para vehículos convencionales también se aplican a los híbridos, híbridos </a:t>
            </a:r>
            <a:r>
              <a:rPr lang="es-MX" dirty="0" err="1"/>
              <a:t>enchufables</a:t>
            </a:r>
            <a:r>
              <a:rPr lang="es-MX" dirty="0"/>
              <a:t>, y vehículos todo eléctricos </a:t>
            </a:r>
            <a:r>
              <a:rPr lang="es-MX" dirty="0" smtClean="0"/>
              <a:t>(VE). </a:t>
            </a:r>
            <a:r>
              <a:rPr lang="es-MX" dirty="0"/>
              <a:t>Aquí hay algunos consejos adicionales que le pueden ayudar a mejorar el ahorro de combustible de estos vehículos avanzados.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971800" y="3810000"/>
            <a:ext cx="4038600" cy="2213931"/>
          </a:xfrm>
        </p:spPr>
      </p:pic>
      <p:sp>
        <p:nvSpPr>
          <p:cNvPr id="3" name="Title 2"/>
          <p:cNvSpPr>
            <a:spLocks noGrp="1"/>
          </p:cNvSpPr>
          <p:nvPr>
            <p:ph type="title"/>
          </p:nvPr>
        </p:nvSpPr>
        <p:spPr>
          <a:xfrm>
            <a:off x="177800" y="0"/>
            <a:ext cx="6032500" cy="901700"/>
          </a:xfrm>
        </p:spPr>
        <p:txBody>
          <a:bodyPr>
            <a:noAutofit/>
          </a:bodyPr>
          <a:lstStyle/>
          <a:p>
            <a:r>
              <a:rPr lang="es-MX" sz="2800" dirty="0"/>
              <a:t>Consejos para híbridos, híbridos </a:t>
            </a:r>
            <a:r>
              <a:rPr lang="es-MX" sz="2800" dirty="0" err="1"/>
              <a:t>enchufables</a:t>
            </a:r>
            <a:r>
              <a:rPr lang="es-MX" sz="2800" dirty="0"/>
              <a:t>, y vehículos eléctricos</a:t>
            </a:r>
          </a:p>
        </p:txBody>
      </p:sp>
      <p:sp>
        <p:nvSpPr>
          <p:cNvPr id="6" name="TextBox 5"/>
          <p:cNvSpPr txBox="1"/>
          <p:nvPr/>
        </p:nvSpPr>
        <p:spPr>
          <a:xfrm>
            <a:off x="3771900" y="6023931"/>
            <a:ext cx="24384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Oak Ridge National Laboratory (2011-P03692)</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06151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s-MX" b="1" dirty="0"/>
              <a:t>Lea el manual del usuario</a:t>
            </a:r>
          </a:p>
          <a:p>
            <a:pPr lvl="1"/>
            <a:r>
              <a:rPr lang="es-MX" dirty="0"/>
              <a:t>Estos vehículos pueden variar significativamente en diseño, especialmente en la forma en que utilizan la energía. Los </a:t>
            </a:r>
            <a:r>
              <a:rPr lang="es-MX" dirty="0" smtClean="0"/>
              <a:t>consejos que </a:t>
            </a:r>
            <a:r>
              <a:rPr lang="es-MX" dirty="0"/>
              <a:t>se aplican a un modelo no necesariamente se aplican a </a:t>
            </a:r>
            <a:r>
              <a:rPr lang="es-MX" dirty="0" smtClean="0"/>
              <a:t>otros.  </a:t>
            </a:r>
            <a:endParaRPr lang="es-MX" dirty="0"/>
          </a:p>
          <a:p>
            <a:pPr lvl="1"/>
            <a:r>
              <a:rPr lang="es-MX" dirty="0"/>
              <a:t>El fabricante sabe cómo se debe operar y mantener su vehículo para maximizar el ahorro de combustible, la autonomía, y la duración de la batería. Consulte su manual del usuario para consejos específicos </a:t>
            </a:r>
            <a:r>
              <a:rPr lang="es-MX" dirty="0" smtClean="0"/>
              <a:t>para su </a:t>
            </a:r>
            <a:r>
              <a:rPr lang="es-MX" dirty="0"/>
              <a:t>vehículo. </a:t>
            </a:r>
          </a:p>
        </p:txBody>
      </p:sp>
      <p:sp>
        <p:nvSpPr>
          <p:cNvPr id="3" name="Title 2"/>
          <p:cNvSpPr>
            <a:spLocks noGrp="1"/>
          </p:cNvSpPr>
          <p:nvPr>
            <p:ph type="title"/>
          </p:nvPr>
        </p:nvSpPr>
        <p:spPr>
          <a:xfrm>
            <a:off x="177800" y="0"/>
            <a:ext cx="6756400" cy="901700"/>
          </a:xfrm>
        </p:spPr>
        <p:txBody>
          <a:bodyPr>
            <a:noAutofit/>
          </a:bodyPr>
          <a:lstStyle/>
          <a:p>
            <a:r>
              <a:rPr lang="es-MX" sz="2800" dirty="0"/>
              <a:t>Consejos para híbridos, híbridos </a:t>
            </a:r>
            <a:r>
              <a:rPr lang="es-MX" sz="2800" dirty="0" err="1"/>
              <a:t>enchufables</a:t>
            </a:r>
            <a:r>
              <a:rPr lang="es-MX" sz="2800" dirty="0"/>
              <a:t>, y vehículos </a:t>
            </a:r>
            <a:r>
              <a:rPr lang="es-MX" sz="2800" dirty="0" smtClean="0"/>
              <a:t>eléctricos</a:t>
            </a:r>
            <a:endParaRPr lang="en-US" sz="2800" dirty="0"/>
          </a:p>
        </p:txBody>
      </p:sp>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4572000"/>
            <a:ext cx="3276600" cy="1796208"/>
          </a:xfrm>
          <a:prstGeom prst="rect">
            <a:avLst/>
          </a:prstGeom>
        </p:spPr>
      </p:pic>
    </p:spTree>
    <p:extLst>
      <p:ext uri="{BB962C8B-B14F-4D97-AF65-F5344CB8AC3E}">
        <p14:creationId xmlns:p14="http://schemas.microsoft.com/office/powerpoint/2010/main" val="242246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17072"/>
            <a:ext cx="8229600" cy="4876800"/>
          </a:xfrm>
        </p:spPr>
        <p:txBody>
          <a:bodyPr>
            <a:normAutofit/>
          </a:bodyPr>
          <a:lstStyle/>
          <a:p>
            <a:r>
              <a:rPr lang="es-MX" b="1" dirty="0"/>
              <a:t>Evite frenar bruscamente</a:t>
            </a:r>
          </a:p>
          <a:p>
            <a:pPr lvl="1"/>
            <a:r>
              <a:rPr lang="es-MX" dirty="0"/>
              <a:t>Anticipe las paradas y frene suavemente o moderadamente. </a:t>
            </a:r>
          </a:p>
          <a:p>
            <a:r>
              <a:rPr lang="es-MX" b="1" dirty="0"/>
              <a:t>Use la función de economía</a:t>
            </a:r>
          </a:p>
          <a:p>
            <a:pPr lvl="1"/>
            <a:r>
              <a:rPr lang="es-MX" dirty="0"/>
              <a:t>Muchos de estos vehículos tienen una función de economía ("</a:t>
            </a:r>
            <a:r>
              <a:rPr lang="es-MX" dirty="0" err="1"/>
              <a:t>economy</a:t>
            </a:r>
            <a:r>
              <a:rPr lang="es-MX" dirty="0"/>
              <a:t> </a:t>
            </a:r>
            <a:r>
              <a:rPr lang="es-MX" dirty="0" err="1"/>
              <a:t>mode</a:t>
            </a:r>
            <a:r>
              <a:rPr lang="es-MX" dirty="0"/>
              <a:t>") o </a:t>
            </a:r>
            <a:r>
              <a:rPr lang="es-MX" dirty="0" smtClean="0"/>
              <a:t>similar </a:t>
            </a:r>
            <a:r>
              <a:rPr lang="es-MX" dirty="0"/>
              <a:t>para mejorar su ahorro de combustible. </a:t>
            </a:r>
          </a:p>
          <a:p>
            <a:pPr lvl="1"/>
            <a:r>
              <a:rPr lang="es-MX" dirty="0"/>
              <a:t>Frecuentemente se puede activar esta función con solo pulsar un botón. </a:t>
            </a:r>
          </a:p>
          <a:p>
            <a:pPr lvl="1"/>
            <a:endParaRPr lang="es-MX" dirty="0"/>
          </a:p>
        </p:txBody>
      </p:sp>
      <p:sp>
        <p:nvSpPr>
          <p:cNvPr id="3" name="Title 2"/>
          <p:cNvSpPr>
            <a:spLocks noGrp="1"/>
          </p:cNvSpPr>
          <p:nvPr>
            <p:ph type="title"/>
          </p:nvPr>
        </p:nvSpPr>
        <p:spPr>
          <a:xfrm>
            <a:off x="177800" y="0"/>
            <a:ext cx="7061200" cy="901700"/>
          </a:xfrm>
        </p:spPr>
        <p:txBody>
          <a:bodyPr>
            <a:noAutofit/>
          </a:bodyPr>
          <a:lstStyle/>
          <a:p>
            <a:r>
              <a:rPr lang="es-MX" sz="2800" dirty="0"/>
              <a:t>Consejos para híbridos, híbridos </a:t>
            </a:r>
            <a:r>
              <a:rPr lang="es-MX" sz="2800" dirty="0" err="1"/>
              <a:t>enchufables</a:t>
            </a:r>
            <a:r>
              <a:rPr lang="es-MX" sz="2800" dirty="0"/>
              <a:t>, y vehículos eléctricos </a:t>
            </a:r>
            <a:r>
              <a:rPr lang="es-MX" sz="2800" dirty="0" smtClean="0"/>
              <a:t>(cont.)</a:t>
            </a: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62400"/>
            <a:ext cx="5715000" cy="263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29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1066800"/>
            <a:ext cx="5867400" cy="5257800"/>
          </a:xfrm>
        </p:spPr>
        <p:txBody>
          <a:bodyPr>
            <a:noAutofit/>
          </a:bodyPr>
          <a:lstStyle/>
          <a:p>
            <a:pPr>
              <a:spcAft>
                <a:spcPts val="600"/>
              </a:spcAft>
            </a:pPr>
            <a:r>
              <a:rPr lang="es-MX" sz="1800" b="1" dirty="0"/>
              <a:t>Mantenga la batería cargada</a:t>
            </a:r>
            <a:br>
              <a:rPr lang="es-MX" sz="1800" b="1" dirty="0"/>
            </a:br>
            <a:r>
              <a:rPr lang="es-MX" sz="1800" b="1" dirty="0"/>
              <a:t>(Los </a:t>
            </a:r>
            <a:r>
              <a:rPr lang="es-MX" sz="1800" b="1" dirty="0" smtClean="0"/>
              <a:t>VE </a:t>
            </a:r>
            <a:r>
              <a:rPr lang="es-MX" sz="1800" b="1" dirty="0"/>
              <a:t>e híbridos </a:t>
            </a:r>
            <a:r>
              <a:rPr lang="es-MX" sz="1800" b="1" dirty="0" err="1"/>
              <a:t>enchufables</a:t>
            </a:r>
            <a:r>
              <a:rPr lang="es-MX" sz="1800" b="1" dirty="0"/>
              <a:t> solamente)</a:t>
            </a:r>
          </a:p>
          <a:p>
            <a:pPr lvl="1">
              <a:spcAft>
                <a:spcPts val="600"/>
              </a:spcAft>
            </a:pPr>
            <a:r>
              <a:rPr lang="es-ES" sz="1600" dirty="0"/>
              <a:t>Mantener la batería cargada en los híbridos </a:t>
            </a:r>
            <a:r>
              <a:rPr lang="es-ES" sz="1600" dirty="0" err="1"/>
              <a:t>enchufables</a:t>
            </a:r>
            <a:r>
              <a:rPr lang="es-ES" sz="1600" dirty="0"/>
              <a:t>, maximiza el uso de </a:t>
            </a:r>
            <a:r>
              <a:rPr lang="es-ES" sz="1600" dirty="0" err="1"/>
              <a:t>elecctridad</a:t>
            </a:r>
            <a:r>
              <a:rPr lang="es-ES" sz="1600" dirty="0"/>
              <a:t> y minimiza el de gasolina, ahorrando combustible y dinero</a:t>
            </a:r>
            <a:r>
              <a:rPr lang="es-MX" sz="1600" dirty="0" smtClean="0"/>
              <a:t>. </a:t>
            </a:r>
            <a:endParaRPr lang="es-MX" sz="1600" dirty="0"/>
          </a:p>
          <a:p>
            <a:pPr lvl="1">
              <a:spcAft>
                <a:spcPts val="600"/>
              </a:spcAft>
            </a:pPr>
            <a:r>
              <a:rPr lang="es-ES" sz="1600" dirty="0"/>
              <a:t>En los VE maximiza su autonomía.</a:t>
            </a:r>
            <a:endParaRPr lang="es-MX" sz="1600" dirty="0"/>
          </a:p>
          <a:p>
            <a:pPr>
              <a:spcAft>
                <a:spcPts val="600"/>
              </a:spcAft>
            </a:pPr>
            <a:r>
              <a:rPr lang="es-MX" sz="1800" b="1" dirty="0"/>
              <a:t>Use los accesorios inteligentemente </a:t>
            </a:r>
          </a:p>
          <a:p>
            <a:pPr lvl="1">
              <a:spcAft>
                <a:spcPts val="600"/>
              </a:spcAft>
            </a:pPr>
            <a:r>
              <a:rPr lang="es-MX" sz="1600" dirty="0"/>
              <a:t>Usar accesorios como la calefacción, el AC y sistemas de entretenimiento puede reducir el ahorro de combustible en todos los vehículos, pero pueden tener </a:t>
            </a:r>
            <a:r>
              <a:rPr lang="es-MX" sz="1600" dirty="0" smtClean="0"/>
              <a:t>mayor </a:t>
            </a:r>
            <a:r>
              <a:rPr lang="es-MX" sz="1600" dirty="0"/>
              <a:t>impacto en los híbridos y eléctricos</a:t>
            </a:r>
            <a:r>
              <a:rPr lang="es-MX" sz="1200" dirty="0" smtClean="0"/>
              <a:t>. </a:t>
            </a:r>
            <a:endParaRPr lang="es-MX" sz="1200" dirty="0"/>
          </a:p>
          <a:p>
            <a:pPr lvl="1">
              <a:spcAft>
                <a:spcPts val="600"/>
              </a:spcAft>
            </a:pPr>
            <a:r>
              <a:rPr lang="es-MX" sz="1600" dirty="0"/>
              <a:t>Precalentar o pre-enfriar la cabina de un híbrido </a:t>
            </a:r>
            <a:r>
              <a:rPr lang="es-MX" sz="1600" dirty="0" err="1"/>
              <a:t>enchufable</a:t>
            </a:r>
            <a:r>
              <a:rPr lang="es-MX" sz="1600" dirty="0"/>
              <a:t> o un </a:t>
            </a:r>
            <a:r>
              <a:rPr lang="es-MX" sz="1600" dirty="0" smtClean="0"/>
              <a:t>VE </a:t>
            </a:r>
            <a:r>
              <a:rPr lang="es-MX" sz="1600" dirty="0"/>
              <a:t>mientras está enchufado, por ejemplo, puede extender su alcance eléctrico.</a:t>
            </a:r>
            <a:endParaRPr lang="en-US" sz="1600" dirty="0"/>
          </a:p>
        </p:txBody>
      </p:sp>
      <p:sp>
        <p:nvSpPr>
          <p:cNvPr id="3" name="Title 2"/>
          <p:cNvSpPr>
            <a:spLocks noGrp="1"/>
          </p:cNvSpPr>
          <p:nvPr>
            <p:ph type="title"/>
          </p:nvPr>
        </p:nvSpPr>
        <p:spPr>
          <a:xfrm>
            <a:off x="177800" y="0"/>
            <a:ext cx="6832600" cy="901700"/>
          </a:xfrm>
        </p:spPr>
        <p:txBody>
          <a:bodyPr>
            <a:noAutofit/>
          </a:bodyPr>
          <a:lstStyle/>
          <a:p>
            <a:r>
              <a:rPr lang="es-MX" sz="2800" dirty="0"/>
              <a:t>Consejos para híbridos, híbridos </a:t>
            </a:r>
            <a:r>
              <a:rPr lang="es-MX" sz="2800" dirty="0" err="1"/>
              <a:t>enchufables</a:t>
            </a:r>
            <a:r>
              <a:rPr lang="es-MX" sz="2800" dirty="0"/>
              <a:t>, y vehículos </a:t>
            </a:r>
            <a:r>
              <a:rPr lang="es-MX" sz="2800" dirty="0" smtClean="0"/>
              <a:t>eléctricos</a:t>
            </a:r>
            <a:endParaRPr lang="en-US" sz="28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3600" y="1828800"/>
            <a:ext cx="2807244" cy="3733800"/>
          </a:xfrm>
        </p:spPr>
      </p:pic>
      <p:sp>
        <p:nvSpPr>
          <p:cNvPr id="6" name="TextBox 5"/>
          <p:cNvSpPr txBox="1"/>
          <p:nvPr/>
        </p:nvSpPr>
        <p:spPr>
          <a:xfrm>
            <a:off x="6096000" y="5562600"/>
            <a:ext cx="2438400" cy="8382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Oak Ridge National Laboratory (2011-P01919)</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1211101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636" y="1295400"/>
            <a:ext cx="4765964" cy="4800600"/>
          </a:xfrm>
        </p:spPr>
        <p:txBody>
          <a:bodyPr>
            <a:normAutofit/>
          </a:bodyPr>
          <a:lstStyle/>
          <a:p>
            <a:pPr marL="0" indent="0">
              <a:buNone/>
            </a:pPr>
            <a:r>
              <a:rPr lang="es-MX" b="1" dirty="0"/>
              <a:t>Ahorremosgasolina.org </a:t>
            </a:r>
            <a:r>
              <a:rPr lang="es-MX" dirty="0"/>
              <a:t>tiene estimados del </a:t>
            </a:r>
            <a:r>
              <a:rPr lang="es-MX" dirty="0" err="1"/>
              <a:t>millaje</a:t>
            </a:r>
            <a:r>
              <a:rPr lang="es-MX" dirty="0"/>
              <a:t> de gasolina y otra información para autos del modelo del año 1984 al </a:t>
            </a:r>
            <a:r>
              <a:rPr lang="es-MX" dirty="0" smtClean="0"/>
              <a:t>actual.</a:t>
            </a:r>
            <a:endParaRPr lang="es-MX" dirty="0"/>
          </a:p>
          <a:p>
            <a:pPr lvl="1"/>
            <a:r>
              <a:rPr lang="es-MX" dirty="0"/>
              <a:t>Elegir qué vehículo </a:t>
            </a:r>
            <a:r>
              <a:rPr lang="es-MX" dirty="0" smtClean="0"/>
              <a:t>va </a:t>
            </a:r>
            <a:r>
              <a:rPr lang="es-MX" dirty="0"/>
              <a:t>a comprar es la decisión más importante sobre la eficiencia de combustible que va a tomar.</a:t>
            </a:r>
          </a:p>
          <a:p>
            <a:pPr lvl="1"/>
            <a:r>
              <a:rPr lang="es-MX" dirty="0"/>
              <a:t>La diferencia entre un auto que </a:t>
            </a:r>
            <a:r>
              <a:rPr lang="es-MX" dirty="0" smtClean="0"/>
              <a:t>da 20 </a:t>
            </a:r>
            <a:r>
              <a:rPr lang="es-MX" dirty="0"/>
              <a:t>MPG y uno que </a:t>
            </a:r>
            <a:r>
              <a:rPr lang="es-MX" dirty="0" smtClean="0"/>
              <a:t>da 30 </a:t>
            </a:r>
            <a:r>
              <a:rPr lang="es-MX" dirty="0"/>
              <a:t>MPG suma $</a:t>
            </a:r>
            <a:r>
              <a:rPr lang="es-MX" sz="2000" dirty="0">
                <a:solidFill>
                  <a:srgbClr val="5C5C5C"/>
                </a:solidFill>
                <a:latin typeface="Arial (Body"/>
              </a:rPr>
              <a:t>712</a:t>
            </a:r>
            <a:r>
              <a:rPr lang="es-MX" dirty="0"/>
              <a:t> por año. </a:t>
            </a:r>
          </a:p>
          <a:p>
            <a:pPr lvl="1"/>
            <a:r>
              <a:rPr lang="es-MX" dirty="0"/>
              <a:t>¡</a:t>
            </a:r>
            <a:r>
              <a:rPr lang="es-MX" dirty="0" smtClean="0"/>
              <a:t>Esos son $</a:t>
            </a:r>
            <a:r>
              <a:rPr lang="es-MX" sz="2000" dirty="0" smtClean="0">
                <a:solidFill>
                  <a:srgbClr val="5C5C5C"/>
                </a:solidFill>
                <a:latin typeface="Arial (Body"/>
              </a:rPr>
              <a:t>3,562</a:t>
            </a:r>
            <a:r>
              <a:rPr lang="es-MX" dirty="0" smtClean="0"/>
              <a:t> </a:t>
            </a:r>
            <a:r>
              <a:rPr lang="es-ES"/>
              <a:t>extras en dólares de combustible en cinco </a:t>
            </a:r>
            <a:r>
              <a:rPr lang="es-ES" smtClean="0"/>
              <a:t>años</a:t>
            </a:r>
            <a:r>
              <a:rPr lang="es-MX" smtClean="0"/>
              <a:t>! </a:t>
            </a:r>
            <a:endParaRPr lang="es-MX" dirty="0"/>
          </a:p>
        </p:txBody>
      </p:sp>
      <p:sp>
        <p:nvSpPr>
          <p:cNvPr id="3" name="Title 2"/>
          <p:cNvSpPr>
            <a:spLocks noGrp="1"/>
          </p:cNvSpPr>
          <p:nvPr>
            <p:ph type="title"/>
          </p:nvPr>
        </p:nvSpPr>
        <p:spPr>
          <a:xfrm>
            <a:off x="177800" y="0"/>
            <a:ext cx="6451600" cy="901700"/>
          </a:xfrm>
        </p:spPr>
        <p:txBody>
          <a:bodyPr>
            <a:normAutofit/>
          </a:bodyPr>
          <a:lstStyle/>
          <a:p>
            <a:r>
              <a:rPr lang="es-MX" sz="2800" dirty="0" smtClean="0"/>
              <a:t>Elegir </a:t>
            </a:r>
            <a:r>
              <a:rPr lang="es-MX" sz="2800" dirty="0" smtClean="0"/>
              <a:t>un </a:t>
            </a:r>
            <a:r>
              <a:rPr lang="es-MX" sz="2800" dirty="0"/>
              <a:t>vehículo más eficiente</a:t>
            </a:r>
          </a:p>
        </p:txBody>
      </p:sp>
      <p:sp>
        <p:nvSpPr>
          <p:cNvPr id="4" name="Rectangle 3"/>
          <p:cNvSpPr/>
          <p:nvPr/>
        </p:nvSpPr>
        <p:spPr>
          <a:xfrm>
            <a:off x="228600" y="6172200"/>
            <a:ext cx="6248400" cy="461665"/>
          </a:xfrm>
          <a:prstGeom prst="rect">
            <a:avLst/>
          </a:prstGeom>
        </p:spPr>
        <p:txBody>
          <a:bodyPr wrap="square">
            <a:spAutoFit/>
          </a:bodyPr>
          <a:lstStyle/>
          <a:p>
            <a:r>
              <a:rPr lang="en-US" sz="1200">
                <a:solidFill>
                  <a:srgbClr val="808080"/>
                </a:solidFill>
                <a:latin typeface="Arial"/>
              </a:rPr>
              <a:t>* Suponiendo que maneja 15,000 millas anualmente y un costo de combustible de $2.85 por galón.</a:t>
            </a:r>
          </a:p>
        </p:txBody>
      </p:sp>
      <p:pic>
        <p:nvPicPr>
          <p:cNvPr id="2051"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752600"/>
            <a:ext cx="4038600" cy="38058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321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400675"/>
          </a:xfrm>
        </p:spPr>
        <p:txBody>
          <a:bodyPr>
            <a:normAutofit fontScale="40000" lnSpcReduction="20000"/>
          </a:bodyPr>
          <a:lstStyle/>
          <a:p>
            <a:r>
              <a:rPr lang="en-US" dirty="0"/>
              <a:t>Estimates for fuel savings from sensible driving are based on Energy and Environmental Analysis, Inc., </a:t>
            </a:r>
            <a:r>
              <a:rPr lang="en-US" i="1" dirty="0">
                <a:hlinkClick r:id="rId2"/>
              </a:rPr>
              <a:t>Owner Related Fuel Economy Improvements</a:t>
            </a:r>
            <a:r>
              <a:rPr lang="en-US" dirty="0"/>
              <a:t>, Arlington, Virginia, 2001. </a:t>
            </a:r>
          </a:p>
          <a:p>
            <a:r>
              <a:rPr lang="en-US" dirty="0"/>
              <a:t>Institute of Transportation Studies, University of California, Davis. </a:t>
            </a:r>
            <a:r>
              <a:rPr lang="en-US" i="1" dirty="0">
                <a:hlinkClick r:id="rId3"/>
              </a:rPr>
              <a:t>ECODRIVE I-80: A Large Sample Fuel Economy Feedback Field Test</a:t>
            </a:r>
            <a:r>
              <a:rPr lang="en-US" dirty="0"/>
              <a:t> (ITS-RR-13-15).</a:t>
            </a:r>
          </a:p>
          <a:p>
            <a:r>
              <a:rPr lang="en-US" dirty="0"/>
              <a:t>Estimates for the effect of speed on MPG are based on a study by Oak Ridge National Laboratory (ORNL): </a:t>
            </a:r>
            <a:r>
              <a:rPr lang="en-US" i="1" dirty="0"/>
              <a:t>Predicting Light-Duty Vehicle Fuel Economy as a Function of Highway Speed</a:t>
            </a:r>
            <a:r>
              <a:rPr lang="en-US" dirty="0"/>
              <a:t>, SAE 2013-01-1113.</a:t>
            </a:r>
          </a:p>
          <a:p>
            <a:r>
              <a:rPr lang="en-US" dirty="0"/>
              <a:t>Oak Ridge National Laboratory. 2014. </a:t>
            </a:r>
            <a:r>
              <a:rPr lang="en-US" i="1" dirty="0"/>
              <a:t>Fuel Economy and Emissions Effects of Low Tire Pressure, Open Windows, Roof Top and Hitch-Mounted Cargo, and Trailer</a:t>
            </a:r>
            <a:r>
              <a:rPr lang="en-US" dirty="0"/>
              <a:t> (SAE 2014-01-1614). Study results are based on testing with a small sedan, a standard size SUV, a single roof-top cargo box (20" H x 40" W x 50" L), and a single rear-mount cargo tray. Cargo boxes with other dimensions or shapes may have a different effect on fuel economy.</a:t>
            </a:r>
          </a:p>
          <a:p>
            <a:r>
              <a:rPr lang="en-US" dirty="0"/>
              <a:t>Based on a fuel economy improvement of 0.33% per 1% reduction in weight as estimated by Ricardo Inc., </a:t>
            </a:r>
            <a:r>
              <a:rPr lang="en-US" dirty="0">
                <a:hlinkClick r:id="rId4"/>
              </a:rPr>
              <a:t>Impact of Vehicle Weight Reduction on Fuel Economy for Various Vehicle Architectures</a:t>
            </a:r>
            <a:r>
              <a:rPr lang="en-US" dirty="0"/>
              <a:t>, April 2008. Our estimate assumes a vehicle weight, including cargo, of 3,200 lbs.</a:t>
            </a:r>
          </a:p>
          <a:p>
            <a:r>
              <a:rPr lang="en-US" dirty="0"/>
              <a:t>Argonne National Laboratory. 2015. Stop and Restart Effects on Modern Vehicle Starting System Components – Longevity and Economic Factors.</a:t>
            </a:r>
          </a:p>
          <a:p>
            <a:r>
              <a:rPr lang="en-US" dirty="0"/>
              <a:t>Estimates for fuel savings from vehicle maintenance, keeping tires properly inflated, and using the recommended grade of motor oil based on Energy and Environmental Analysis, Inc.,</a:t>
            </a:r>
            <a:r>
              <a:rPr lang="en-US" i="1" dirty="0"/>
              <a:t> </a:t>
            </a:r>
            <a:r>
              <a:rPr lang="en-US" i="1" dirty="0">
                <a:hlinkClick r:id="rId2"/>
              </a:rPr>
              <a:t>Owner Related Fuel Economy Improvements</a:t>
            </a:r>
            <a:r>
              <a:rPr lang="en-US" i="1" dirty="0"/>
              <a:t>, </a:t>
            </a:r>
            <a:r>
              <a:rPr lang="en-US" dirty="0"/>
              <a:t>Arlington, Virginia, 2001.</a:t>
            </a:r>
          </a:p>
          <a:p>
            <a:r>
              <a:rPr lang="en-US" dirty="0"/>
              <a:t>Thomas, J., West, B., Huff, S. 2013. </a:t>
            </a:r>
            <a:r>
              <a:rPr lang="en-US" dirty="0">
                <a:hlinkClick r:id="rId5"/>
              </a:rPr>
              <a:t>Effect of Air Filter Condition on Diesel Vehicle Fuel Economy</a:t>
            </a:r>
            <a:r>
              <a:rPr lang="en-US" dirty="0"/>
              <a:t>. SAE Technical Paper 2013-01-0311.</a:t>
            </a:r>
          </a:p>
          <a:p>
            <a:r>
              <a:rPr lang="en-US" dirty="0"/>
              <a:t>Thomas, J., West, B., Huff, S., and Norman, K. 2012. </a:t>
            </a:r>
            <a:r>
              <a:rPr lang="en-US" dirty="0">
                <a:hlinkClick r:id="rId6"/>
              </a:rPr>
              <a:t>Effect of Intake Air Filter Condition on Light-Duty Gasoline Vehicles</a:t>
            </a:r>
            <a:r>
              <a:rPr lang="en-US" dirty="0"/>
              <a:t>. SAE Technical Paper 2012-01-1717.</a:t>
            </a:r>
          </a:p>
          <a:p>
            <a:r>
              <a:rPr lang="en-US" dirty="0"/>
              <a:t>Norman, K., Huff, S., and West, B. 2009. </a:t>
            </a:r>
            <a:r>
              <a:rPr lang="en-US" i="1" dirty="0">
                <a:hlinkClick r:id="rId7"/>
              </a:rPr>
              <a:t>Effect of Intake Air Filter Condition on Vehicle Fuel Economy</a:t>
            </a:r>
            <a:r>
              <a:rPr lang="en-US" dirty="0"/>
              <a:t>. ORNL/TM-2009/021. Oak Ridge National Laboratory.</a:t>
            </a:r>
          </a:p>
          <a:p>
            <a:r>
              <a:rPr lang="en-US" dirty="0"/>
              <a:t>Rask, E., D. Santini, and H. Lohse-Busch. 2013. </a:t>
            </a:r>
            <a:r>
              <a:rPr lang="en-US" dirty="0">
                <a:hlinkClick r:id="rId8"/>
              </a:rPr>
              <a:t>Analysis of Input Power, Energy Availability, and Efficiency during Deceleration for X-EV Vehicles</a:t>
            </a:r>
            <a:r>
              <a:rPr lang="en-US" dirty="0"/>
              <a:t>. SAE Int. J. Alt. Power. 2(2):350-361. DOI:10.4271/2013-01-1473.</a:t>
            </a:r>
          </a:p>
          <a:p>
            <a:r>
              <a:rPr lang="en-US" dirty="0"/>
              <a:t>Lohse-Busch, H., M. </a:t>
            </a:r>
            <a:r>
              <a:rPr lang="en-US" dirty="0" err="1"/>
              <a:t>Duoba</a:t>
            </a:r>
            <a:r>
              <a:rPr lang="en-US" dirty="0"/>
              <a:t>, E. Rask, and M. Meyer. 2012. </a:t>
            </a:r>
            <a:r>
              <a:rPr lang="en-US" dirty="0">
                <a:hlinkClick r:id="rId9"/>
              </a:rPr>
              <a:t>Advanced Powertrain Research Facility AVTA Nissan Leaf Testing and Analysis</a:t>
            </a:r>
            <a:r>
              <a:rPr lang="en-US" dirty="0"/>
              <a:t>. Argonne National Laboratory.</a:t>
            </a:r>
          </a:p>
          <a:p>
            <a:r>
              <a:rPr lang="en-US" dirty="0"/>
              <a:t>Lohse-Busch, H., M. </a:t>
            </a:r>
            <a:r>
              <a:rPr lang="en-US" dirty="0" err="1"/>
              <a:t>Duoba</a:t>
            </a:r>
            <a:r>
              <a:rPr lang="en-US" dirty="0"/>
              <a:t>, E. Rask, K. </a:t>
            </a:r>
            <a:r>
              <a:rPr lang="en-US" dirty="0" err="1"/>
              <a:t>Stutenberg</a:t>
            </a:r>
            <a:r>
              <a:rPr lang="en-US" dirty="0"/>
              <a:t>, et al. 2013. </a:t>
            </a:r>
            <a:r>
              <a:rPr lang="en-US" dirty="0">
                <a:hlinkClick r:id="rId10"/>
              </a:rPr>
              <a:t>Ambient Temperature (20°F, 72°F and 95°F) Impact on Fuel and Energy Consumption for Several Conventional Vehicles, Hybrid and Plug-In Hybrid Electric Vehicles and Battery Electric Vehicle</a:t>
            </a:r>
            <a:r>
              <a:rPr lang="en-US" dirty="0"/>
              <a:t>. SAE Technical Paper 2013-01-1462. DOI:10.4271/2013-01-1462.</a:t>
            </a:r>
          </a:p>
          <a:p>
            <a:r>
              <a:rPr lang="en-US" dirty="0"/>
              <a:t>Estimates of the effect of cold temperatures on fuel economy are based on an analysis by Oak Ridge National Laboratory. The analysis compared EPA Federal Test Procedure results for 600 conventional vehicles and 14 hybrids under "normal" temperatures (around 77°F) to the results under cold-weather conditions (20°F).</a:t>
            </a:r>
          </a:p>
          <a:p>
            <a:r>
              <a:rPr lang="en-US" dirty="0"/>
              <a:t>Huff S.P., B.H. West, and J.F. Thomas. 2013. </a:t>
            </a:r>
            <a:r>
              <a:rPr lang="en-US" dirty="0">
                <a:hlinkClick r:id="rId11"/>
              </a:rPr>
              <a:t>Effects of Air Conditioner Use on Real-World Fuel Economy.</a:t>
            </a:r>
            <a:r>
              <a:rPr lang="en-US" dirty="0"/>
              <a:t> SAE paper 2013-01-0551 (</a:t>
            </a:r>
            <a:r>
              <a:rPr lang="en-US" dirty="0" err="1"/>
              <a:t>doi</a:t>
            </a:r>
            <a:r>
              <a:rPr lang="en-US" dirty="0"/>
              <a:t>: 10.4271/2013-01-0551). SAE 2013 World Congress, Detroit, Michigan, April 2013.</a:t>
            </a:r>
          </a:p>
          <a:p>
            <a:r>
              <a:rPr lang="en-US" dirty="0"/>
              <a:t>Lohse-Busch, H., M. </a:t>
            </a:r>
            <a:r>
              <a:rPr lang="en-US" dirty="0" err="1"/>
              <a:t>Duoba</a:t>
            </a:r>
            <a:r>
              <a:rPr lang="en-US" dirty="0"/>
              <a:t>, E. Rask, K. </a:t>
            </a:r>
            <a:r>
              <a:rPr lang="en-US" dirty="0" err="1"/>
              <a:t>Stutenberg</a:t>
            </a:r>
            <a:r>
              <a:rPr lang="en-US" dirty="0"/>
              <a:t>, V. </a:t>
            </a:r>
            <a:r>
              <a:rPr lang="en-US" dirty="0" err="1"/>
              <a:t>Gowri</a:t>
            </a:r>
            <a:r>
              <a:rPr lang="en-US" dirty="0"/>
              <a:t>, L. </a:t>
            </a:r>
            <a:r>
              <a:rPr lang="en-US" dirty="0" err="1"/>
              <a:t>Slezak</a:t>
            </a:r>
            <a:r>
              <a:rPr lang="en-US" dirty="0"/>
              <a:t>, and D. Anderson. 2013. </a:t>
            </a:r>
            <a:r>
              <a:rPr lang="en-US" dirty="0">
                <a:hlinkClick r:id="rId10"/>
              </a:rPr>
              <a:t>Ambient Temperature (20°F, 72°F and 95°F) Impact on Fuel and Energy Consumption for Several Conventional Vehicles, Hybrid and Plug-In Hybrid Electric Vehicles and Battery Electric Vehicle.</a:t>
            </a:r>
            <a:r>
              <a:rPr lang="en-US" dirty="0"/>
              <a:t> SAE Technical Paper 2013-01-1462 (doi:10.4271/2013-01-1462).</a:t>
            </a:r>
          </a:p>
          <a:p>
            <a:r>
              <a:rPr lang="en-US" dirty="0"/>
              <a:t>Thomas, J.F., S.P. Huff, and B.H. West. 2014. </a:t>
            </a:r>
            <a:r>
              <a:rPr lang="en-US" dirty="0">
                <a:hlinkClick r:id="rId12"/>
              </a:rPr>
              <a:t>Fuel Economy and Emissions Effects of Low Tire Pressure, Open Windows, Roof Top and Hitch-Mounted Cargo, and Trailer.</a:t>
            </a:r>
            <a:r>
              <a:rPr lang="en-US" dirty="0"/>
              <a:t> SAE Int. J. </a:t>
            </a:r>
            <a:r>
              <a:rPr lang="en-US" dirty="0" err="1"/>
              <a:t>Passeng</a:t>
            </a:r>
            <a:r>
              <a:rPr lang="en-US" dirty="0"/>
              <a:t>. Cars - Mech. Syst. 7(2):2014 (doi:10.4271/2014-01-1614).</a:t>
            </a:r>
          </a:p>
          <a:p>
            <a:r>
              <a:rPr lang="en-US" dirty="0" err="1"/>
              <a:t>Furse</a:t>
            </a:r>
            <a:r>
              <a:rPr lang="en-US" dirty="0"/>
              <a:t>, D., S. Park, L. Foster, and S. Kim. 2014. </a:t>
            </a:r>
            <a:r>
              <a:rPr lang="en-US" dirty="0">
                <a:hlinkClick r:id="rId13"/>
              </a:rPr>
              <a:t>Real World Customer Usage of the Hyundai Genesis Climate Control System in the USA.</a:t>
            </a:r>
            <a:r>
              <a:rPr lang="en-US" dirty="0"/>
              <a:t> SAE Technical Paper 2014-01-0685 (doi:10.4271/2014-01-0685).</a:t>
            </a:r>
          </a:p>
          <a:p>
            <a:endParaRPr lang="en-US" dirty="0"/>
          </a:p>
        </p:txBody>
      </p:sp>
      <p:sp>
        <p:nvSpPr>
          <p:cNvPr id="2" name="Title 1"/>
          <p:cNvSpPr>
            <a:spLocks noGrp="1"/>
          </p:cNvSpPr>
          <p:nvPr>
            <p:ph type="title"/>
          </p:nvPr>
        </p:nvSpPr>
        <p:spPr/>
        <p:txBody>
          <a:bodyPr>
            <a:normAutofit/>
          </a:bodyPr>
          <a:lstStyle/>
          <a:p>
            <a:r>
              <a:rPr lang="en-US" sz="2800" dirty="0"/>
              <a:t>Data Sources</a:t>
            </a:r>
          </a:p>
        </p:txBody>
      </p:sp>
    </p:spTree>
    <p:extLst>
      <p:ext uri="{BB962C8B-B14F-4D97-AF65-F5344CB8AC3E}">
        <p14:creationId xmlns:p14="http://schemas.microsoft.com/office/powerpoint/2010/main" val="52195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sz="half" idx="1"/>
          </p:nvPr>
        </p:nvSpPr>
        <p:spPr>
          <a:xfrm>
            <a:off x="0" y="1066800"/>
            <a:ext cx="4648200" cy="5400675"/>
          </a:xfrm>
        </p:spPr>
        <p:txBody>
          <a:bodyPr>
            <a:normAutofit/>
          </a:bodyPr>
          <a:lstStyle/>
          <a:p>
            <a:endParaRPr lang="en-US" dirty="0"/>
          </a:p>
          <a:p>
            <a:r>
              <a:rPr lang="es-MX" dirty="0"/>
              <a:t>La presentación de hoy incluye consejos acerca de</a:t>
            </a:r>
          </a:p>
          <a:p>
            <a:pPr lvl="1"/>
            <a:r>
              <a:rPr lang="es-MX" dirty="0">
                <a:latin typeface="Arial" charset="0"/>
              </a:rPr>
              <a:t>Manejar más eficientemente </a:t>
            </a:r>
          </a:p>
          <a:p>
            <a:pPr lvl="1"/>
            <a:r>
              <a:rPr lang="es-MX" dirty="0">
                <a:latin typeface="Arial" charset="0"/>
              </a:rPr>
              <a:t>Mantener su auto</a:t>
            </a:r>
          </a:p>
          <a:p>
            <a:pPr lvl="1"/>
            <a:r>
              <a:rPr lang="es-MX" dirty="0">
                <a:latin typeface="Arial" charset="0"/>
              </a:rPr>
              <a:t>Planear y combinar viajes</a:t>
            </a:r>
          </a:p>
          <a:p>
            <a:pPr lvl="1"/>
            <a:r>
              <a:rPr lang="es-MX" dirty="0">
                <a:latin typeface="Arial" charset="0"/>
              </a:rPr>
              <a:t>Maximizar el ahorro de gasolina en clima frío y </a:t>
            </a:r>
            <a:r>
              <a:rPr lang="es-MX" dirty="0" smtClean="0">
                <a:latin typeface="Arial" charset="0"/>
              </a:rPr>
              <a:t>en clima </a:t>
            </a:r>
            <a:r>
              <a:rPr lang="es-MX" dirty="0">
                <a:latin typeface="Arial" charset="0"/>
              </a:rPr>
              <a:t>caliente</a:t>
            </a:r>
          </a:p>
          <a:p>
            <a:pPr lvl="1"/>
            <a:r>
              <a:rPr lang="es-MX" dirty="0">
                <a:latin typeface="Arial" charset="0"/>
              </a:rPr>
              <a:t>Mejorar la eficiencia de combustible de híbridos y autos </a:t>
            </a:r>
            <a:r>
              <a:rPr lang="es-MX" dirty="0" err="1">
                <a:latin typeface="Arial" charset="0"/>
              </a:rPr>
              <a:t>enchufables</a:t>
            </a:r>
            <a:endParaRPr lang="es-MX" dirty="0">
              <a:latin typeface="Arial" charset="0"/>
            </a:endParaRPr>
          </a:p>
          <a:p>
            <a:pPr lvl="1"/>
            <a:endParaRPr lang="en-US" dirty="0">
              <a:latin typeface="Arial" charset="0"/>
            </a:endParaRPr>
          </a:p>
          <a:p>
            <a:pPr lvl="1"/>
            <a:endParaRPr lang="en-US" dirty="0">
              <a:latin typeface="Arial" charset="0"/>
            </a:endParaRPr>
          </a:p>
        </p:txBody>
      </p:sp>
      <p:sp>
        <p:nvSpPr>
          <p:cNvPr id="4099" name="Title 2"/>
          <p:cNvSpPr>
            <a:spLocks noGrp="1"/>
          </p:cNvSpPr>
          <p:nvPr>
            <p:ph type="title"/>
          </p:nvPr>
        </p:nvSpPr>
        <p:spPr/>
        <p:txBody>
          <a:bodyPr>
            <a:normAutofit/>
          </a:bodyPr>
          <a:lstStyle/>
          <a:p>
            <a:r>
              <a:rPr lang="es-MX" sz="2800" dirty="0">
                <a:latin typeface="Arial" charset="0"/>
              </a:rPr>
              <a:t>Consejos para ahorrar gasolina</a:t>
            </a:r>
            <a:endParaRPr lang="en-US" sz="2800" dirty="0">
              <a:latin typeface="Arial" charset="0"/>
            </a:endParaRP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6800" y="2209800"/>
            <a:ext cx="4038600" cy="2680620"/>
          </a:xfrm>
        </p:spPr>
      </p:pic>
      <p:sp>
        <p:nvSpPr>
          <p:cNvPr id="5" name="TextBox 4"/>
          <p:cNvSpPr txBox="1"/>
          <p:nvPr/>
        </p:nvSpPr>
        <p:spPr>
          <a:xfrm>
            <a:off x="5029200" y="4876800"/>
            <a:ext cx="3657600" cy="914400"/>
          </a:xfrm>
          <a:prstGeom prst="rect">
            <a:avLst/>
          </a:prstGeom>
        </p:spPr>
        <p:txBody>
          <a:bodyPr vert="horz" wrap="none" lIns="91440" tIns="45720" rIns="91440" bIns="45720" rtlCol="0">
            <a:normAutofit/>
          </a:bodyPr>
          <a:lstStyle/>
          <a:p>
            <a:pPr algn="ctr" defTabSz="457200" fontAlgn="auto">
              <a:spcBef>
                <a:spcPct val="20000"/>
              </a:spcBef>
              <a:spcAft>
                <a:spcPts val="0"/>
              </a:spcAft>
            </a:pPr>
            <a:r>
              <a:rPr lang="en-US" sz="600" i="1" dirty="0" err="1">
                <a:solidFill>
                  <a:schemeClr val="tx1">
                    <a:lumMod val="50000"/>
                  </a:schemeClr>
                </a:solidFill>
                <a:latin typeface="Arial Narrow"/>
                <a:ea typeface="+mn-ea"/>
                <a:cs typeface="Arial Narrow"/>
              </a:rPr>
              <a:t>Foto</a:t>
            </a:r>
            <a:r>
              <a:rPr lang="en-US" sz="600" i="1" dirty="0">
                <a:solidFill>
                  <a:schemeClr val="tx1">
                    <a:lumMod val="50000"/>
                  </a:schemeClr>
                </a:solidFill>
                <a:latin typeface="Arial Narrow"/>
                <a:ea typeface="+mn-ea"/>
                <a:cs typeface="Arial Narrow"/>
              </a:rPr>
              <a:t> : NREL Image Gallery (05556.JPG)</a:t>
            </a:r>
            <a:endParaRPr kumimoji="0" lang="en-US" sz="600" i="1"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413622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r>
              <a:rPr lang="es-MX" sz="2800" dirty="0">
                <a:latin typeface="Arial" charset="0"/>
              </a:rPr>
              <a:t>Maneje cuidadosamente</a:t>
            </a:r>
          </a:p>
        </p:txBody>
      </p:sp>
      <p:sp>
        <p:nvSpPr>
          <p:cNvPr id="4" name="TextBox 3"/>
          <p:cNvSpPr txBox="1"/>
          <p:nvPr/>
        </p:nvSpPr>
        <p:spPr>
          <a:xfrm>
            <a:off x="6096000" y="419100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chemeClr val="tx1">
                  <a:lumMod val="50000"/>
                </a:schemeClr>
              </a:solidFill>
              <a:effectLst/>
              <a:uLnTx/>
              <a:uFillTx/>
              <a:latin typeface="Arial Narrow"/>
              <a:ea typeface="+mn-ea"/>
              <a:cs typeface="Arial Narrow"/>
            </a:endParaRPr>
          </a:p>
        </p:txBody>
      </p:sp>
      <p:sp>
        <p:nvSpPr>
          <p:cNvPr id="10" name="Content Placeholder 1"/>
          <p:cNvSpPr>
            <a:spLocks noGrp="1"/>
          </p:cNvSpPr>
          <p:nvPr>
            <p:ph idx="1"/>
          </p:nvPr>
        </p:nvSpPr>
        <p:spPr>
          <a:xfrm>
            <a:off x="381000" y="1355212"/>
            <a:ext cx="8229600" cy="4876800"/>
          </a:xfrm>
        </p:spPr>
        <p:txBody>
          <a:bodyPr>
            <a:normAutofit/>
          </a:bodyPr>
          <a:lstStyle/>
          <a:p>
            <a:pPr marL="0" indent="0">
              <a:buNone/>
            </a:pPr>
            <a:r>
              <a:rPr lang="es-ES" dirty="0"/>
              <a:t>Conducir agresivamente (rebasar el límite de velocidad, acelerar y frenar rápidamente) puede bajar su </a:t>
            </a:r>
            <a:r>
              <a:rPr lang="es-ES" dirty="0" err="1"/>
              <a:t>millaje</a:t>
            </a:r>
            <a:r>
              <a:rPr lang="es-ES" dirty="0"/>
              <a:t> de gasolina hasta un 33%</a:t>
            </a:r>
            <a:r>
              <a:rPr lang="es-MX" dirty="0"/>
              <a:t> en autopista y un 5% en ciudad. </a:t>
            </a:r>
            <a:endParaRPr lang="en-US" dirty="0"/>
          </a:p>
          <a:p>
            <a:pPr lvl="1">
              <a:buFont typeface="Arial" panose="020B0604020202020204" pitchFamily="34" charset="0"/>
              <a:buChar char="•"/>
            </a:pPr>
            <a:r>
              <a:rPr lang="es-MX" dirty="0"/>
              <a:t>Anticipe las situaciones del tráfico para evitar aceleración innecesaria. </a:t>
            </a:r>
            <a:endParaRPr lang="en-US" dirty="0"/>
          </a:p>
          <a:p>
            <a:pPr lvl="1">
              <a:buFont typeface="Arial" panose="020B0604020202020204" pitchFamily="34" charset="0"/>
              <a:buChar char="•"/>
            </a:pPr>
            <a:r>
              <a:rPr lang="es-MX" dirty="0"/>
              <a:t>Acelere suavemente y a un ritmo moderado. </a:t>
            </a:r>
            <a:endParaRPr lang="en-US" dirty="0"/>
          </a:p>
          <a:p>
            <a:pPr marL="457200" lvl="1" indent="0">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01911239"/>
              </p:ext>
            </p:extLst>
          </p:nvPr>
        </p:nvGraphicFramePr>
        <p:xfrm>
          <a:off x="533400" y="5195207"/>
          <a:ext cx="6096000" cy="737308"/>
        </p:xfrm>
        <a:graphic>
          <a:graphicData uri="http://schemas.openxmlformats.org/drawingml/2006/table">
            <a:tbl>
              <a:tblPr bandRow="1">
                <a:tableStyleId>{5C22544A-7EE6-4342-B048-85BDC9FD1C3A}</a:tableStyleId>
              </a:tblPr>
              <a:tblGrid>
                <a:gridCol w="3581400">
                  <a:extLst>
                    <a:ext uri="{9D8B030D-6E8A-4147-A177-3AD203B41FA5}">
                      <a16:colId xmlns:a16="http://schemas.microsoft.com/office/drawing/2014/main" val="3724748081"/>
                    </a:ext>
                  </a:extLst>
                </a:gridCol>
                <a:gridCol w="2514600">
                  <a:extLst>
                    <a:ext uri="{9D8B030D-6E8A-4147-A177-3AD203B41FA5}">
                      <a16:colId xmlns:a16="http://schemas.microsoft.com/office/drawing/2014/main" val="2942204576"/>
                    </a:ext>
                  </a:extLst>
                </a:gridCol>
              </a:tblGrid>
              <a:tr h="4325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400" noProof="0" dirty="0">
                          <a:solidFill>
                            <a:schemeClr val="accent5"/>
                          </a:solidFill>
                        </a:rPr>
                        <a:t>Beneficios de ahorro de combustible:</a:t>
                      </a:r>
                    </a:p>
                  </a:txBody>
                  <a:tcPr>
                    <a:solidFill>
                      <a:schemeClr val="accent1">
                        <a:lumMod val="20000"/>
                        <a:lumOff val="8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853F"/>
                          </a:solidFill>
                          <a:effectLst/>
                          <a:uLnTx/>
                          <a:uFillTx/>
                          <a:latin typeface="+mn-lt"/>
                          <a:ea typeface="+mn-ea"/>
                          <a:cs typeface="+mn-cs"/>
                        </a:rPr>
                        <a:t>5% - 33%</a:t>
                      </a:r>
                    </a:p>
                  </a:txBody>
                  <a:tcPr>
                    <a:solidFill>
                      <a:schemeClr val="accent1">
                        <a:lumMod val="20000"/>
                        <a:lumOff val="80000"/>
                      </a:schemeClr>
                    </a:solidFill>
                  </a:tcPr>
                </a:tc>
                <a:extLst>
                  <a:ext uri="{0D108BD9-81ED-4DB2-BD59-A6C34878D82A}">
                    <a16:rowId xmlns:a16="http://schemas.microsoft.com/office/drawing/2014/main" val="3786539533"/>
                  </a:ext>
                </a:extLst>
              </a:tr>
              <a:tr h="265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400" noProof="0" dirty="0">
                          <a:solidFill>
                            <a:schemeClr val="accent5"/>
                          </a:solidFill>
                        </a:rPr>
                        <a:t>Ahorro de gasolina equivalente:</a:t>
                      </a:r>
                    </a:p>
                  </a:txBody>
                  <a:tcPr>
                    <a:solidFill>
                      <a:schemeClr val="accent1">
                        <a:lumMod val="20000"/>
                        <a:lumOff val="80000"/>
                      </a:schemeClr>
                    </a:solidFill>
                  </a:tcPr>
                </a:tc>
                <a:tc>
                  <a:txBody>
                    <a:bodyPr/>
                    <a:lstStyle/>
                    <a:p>
                      <a:pPr algn="r"/>
                      <a:r>
                        <a:rPr lang="en-US" sz="1400" b="false">
                          <a:solidFill>
                            <a:srgbClr val="00853F"/>
                          </a:solidFill>
                          <a:latin typeface="Arial (Body)"/>
                        </a:rPr>
                        <a:t>$0.14–$0.94/galón</a:t>
                      </a:r>
                    </a:p>
                  </a:txBody>
                  <a:tcPr>
                    <a:solidFill>
                      <a:schemeClr val="accent1">
                        <a:lumMod val="20000"/>
                        <a:lumOff val="80000"/>
                      </a:schemeClr>
                    </a:solidFill>
                  </a:tcPr>
                </a:tc>
                <a:extLst>
                  <a:ext uri="{0D108BD9-81ED-4DB2-BD59-A6C34878D82A}">
                    <a16:rowId xmlns:a16="http://schemas.microsoft.com/office/drawing/2014/main" val="1073073276"/>
                  </a:ext>
                </a:extLst>
              </a:tr>
            </a:tbl>
          </a:graphicData>
        </a:graphic>
      </p:graphicFrame>
      <p:sp>
        <p:nvSpPr>
          <p:cNvPr id="8" name="Rectangle 7"/>
          <p:cNvSpPr/>
          <p:nvPr/>
        </p:nvSpPr>
        <p:spPr>
          <a:xfrm>
            <a:off x="363322" y="6138416"/>
            <a:ext cx="8305800" cy="276999"/>
          </a:xfrm>
          <a:prstGeom prst="rect">
            <a:avLst/>
          </a:prstGeom>
        </p:spPr>
        <p:txBody>
          <a:bodyPr wrap="square">
            <a:spAutoFit/>
          </a:bodyPr>
          <a:lstStyle/>
          <a:p>
            <a:r>
              <a:rPr lang="en-US" sz="1200">
                <a:solidFill>
                  <a:srgbClr val="808080"/>
                </a:solidFill>
                <a:latin typeface="Arial"/>
              </a:rPr>
              <a:t>* Ahorro promedio se basa en un precio de gasolina de $2.85 por galón.</a:t>
            </a:r>
          </a:p>
        </p:txBody>
      </p:sp>
    </p:spTree>
    <p:extLst>
      <p:ext uri="{BB962C8B-B14F-4D97-AF65-F5344CB8AC3E}">
        <p14:creationId xmlns:p14="http://schemas.microsoft.com/office/powerpoint/2010/main" val="192969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4953000" cy="4343400"/>
          </a:xfrm>
        </p:spPr>
        <p:txBody>
          <a:bodyPr>
            <a:normAutofit/>
          </a:bodyPr>
          <a:lstStyle/>
          <a:p>
            <a:pPr marL="0" indent="0">
              <a:buNone/>
            </a:pPr>
            <a:r>
              <a:rPr lang="es-MX" dirty="0"/>
              <a:t>Aunque cada vehículo alcanza su nivel óptimo de ahorro de gasolina a una velocidad diferente (o un rango de velocidades), el </a:t>
            </a:r>
            <a:r>
              <a:rPr lang="es-MX" dirty="0" err="1"/>
              <a:t>millaje</a:t>
            </a:r>
            <a:r>
              <a:rPr lang="es-MX" dirty="0"/>
              <a:t> de gasolina usualmente reduce rápidamente a velocidades </a:t>
            </a:r>
            <a:r>
              <a:rPr lang="es-MX" dirty="0" smtClean="0"/>
              <a:t>de más </a:t>
            </a:r>
            <a:r>
              <a:rPr lang="es-MX" dirty="0"/>
              <a:t>de 50 mph. </a:t>
            </a:r>
          </a:p>
        </p:txBody>
      </p:sp>
      <p:sp>
        <p:nvSpPr>
          <p:cNvPr id="3" name="Title 2"/>
          <p:cNvSpPr>
            <a:spLocks noGrp="1"/>
          </p:cNvSpPr>
          <p:nvPr>
            <p:ph type="title"/>
          </p:nvPr>
        </p:nvSpPr>
        <p:spPr/>
        <p:txBody>
          <a:bodyPr/>
          <a:lstStyle/>
          <a:p>
            <a:pPr marL="0" indent="0"/>
            <a:r>
              <a:rPr lang="es-MX" sz="2800" dirty="0">
                <a:latin typeface="Arial" charset="0"/>
              </a:rPr>
              <a:t>Respete el límite de velocidad</a:t>
            </a:r>
          </a:p>
        </p:txBody>
      </p:sp>
      <p:graphicFrame>
        <p:nvGraphicFramePr>
          <p:cNvPr id="7" name="Table 6"/>
          <p:cNvGraphicFramePr>
            <a:graphicFrameLocks noGrp="1"/>
          </p:cNvGraphicFramePr>
          <p:nvPr>
            <p:extLst>
              <p:ext uri="{D42A27DB-BD31-4B8C-83A1-F6EECF244321}">
                <p14:modId xmlns:p14="http://schemas.microsoft.com/office/powerpoint/2010/main" val="3428140140"/>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7% - 14%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$0.20–$0.40/galón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stretch>
            <a:fillRect/>
          </a:stretch>
        </p:blipFill>
        <p:spPr>
          <a:xfrm>
            <a:off x="5300870" y="1590675"/>
            <a:ext cx="3506028" cy="2371725"/>
          </a:xfrm>
          <a:prstGeom prst="rect">
            <a:avLst/>
          </a:prstGeom>
        </p:spPr>
      </p:pic>
    </p:spTree>
    <p:extLst>
      <p:ext uri="{BB962C8B-B14F-4D97-AF65-F5344CB8AC3E}">
        <p14:creationId xmlns:p14="http://schemas.microsoft.com/office/powerpoint/2010/main" val="424415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905000"/>
            <a:ext cx="6019800" cy="3048000"/>
          </a:xfrm>
        </p:spPr>
        <p:txBody>
          <a:bodyPr>
            <a:normAutofit/>
          </a:bodyPr>
          <a:lstStyle/>
          <a:p>
            <a:pPr marL="0" indent="0">
              <a:buNone/>
            </a:pPr>
            <a:r>
              <a:rPr lang="es-MX" dirty="0"/>
              <a:t>Cargar cosas en el </a:t>
            </a:r>
            <a:r>
              <a:rPr lang="es-MX" dirty="0" smtClean="0"/>
              <a:t>techo </a:t>
            </a:r>
            <a:r>
              <a:rPr lang="es-MX" dirty="0"/>
              <a:t>incrementa la resistencia aerodinámica (resistencia del viento) y disminuye la eficiencia de combustible.</a:t>
            </a:r>
          </a:p>
          <a:p>
            <a:pPr lvl="1"/>
            <a:r>
              <a:rPr lang="es-ES" dirty="0"/>
              <a:t>Si necesita usar un contenedor de carga externo, si lo quita cuando no lo esté usando, ahorrará combustible y dinero.</a:t>
            </a:r>
            <a:endParaRPr lang="en-US" dirty="0"/>
          </a:p>
        </p:txBody>
      </p:sp>
      <p:sp>
        <p:nvSpPr>
          <p:cNvPr id="3" name="Title 2"/>
          <p:cNvSpPr>
            <a:spLocks noGrp="1"/>
          </p:cNvSpPr>
          <p:nvPr>
            <p:ph type="title"/>
          </p:nvPr>
        </p:nvSpPr>
        <p:spPr/>
        <p:txBody>
          <a:bodyPr/>
          <a:lstStyle/>
          <a:p>
            <a:pPr marL="0" indent="0"/>
            <a:r>
              <a:rPr lang="es-MX" sz="2800" dirty="0"/>
              <a:t>Evite llevar carga en el techo</a:t>
            </a:r>
            <a:endParaRPr lang="es-MX"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16231728"/>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2% - 17%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$0.06–$0.48/galón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461665"/>
          </a:xfrm>
          <a:prstGeom prst="rect">
            <a:avLst/>
          </a:prstGeom>
        </p:spPr>
        <p:txBody>
          <a:bodyPr wrap="square">
            <a:spAutoFit/>
          </a:bodyPr>
          <a:lstStyle/>
          <a:p>
            <a:r>
              <a:rPr lang="en-US" sz="1200">
                <a:solidFill>
                  <a:srgbClr val="808080"/>
                </a:solidFill>
                <a:latin typeface="Arial"/>
              </a:rPr>
              <a:t>* Ahorro promedio se basa en un precio de gasolina de $2.85 por galón.</a:t>
            </a:r>
          </a:p>
        </p:txBody>
      </p:sp>
      <p:pic>
        <p:nvPicPr>
          <p:cNvPr id="12" name="Picture 4" descr="\\Ornl\naoa\Projects\Fuel-Economy-Guide\images\Images\cargo-box.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992219"/>
            <a:ext cx="2895600" cy="182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1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828800"/>
            <a:ext cx="6324600" cy="3505200"/>
          </a:xfrm>
        </p:spPr>
        <p:txBody>
          <a:bodyPr>
            <a:normAutofit/>
          </a:bodyPr>
          <a:lstStyle/>
          <a:p>
            <a:pPr marL="0" indent="0">
              <a:buNone/>
            </a:pPr>
            <a:r>
              <a:rPr lang="es-MX" dirty="0"/>
              <a:t>Evite guardar cosas innecesarias en su vehículo, especialmente cosas pesadas. </a:t>
            </a:r>
          </a:p>
          <a:p>
            <a:pPr lvl="1"/>
            <a:r>
              <a:rPr lang="es-MX" dirty="0"/>
              <a:t>100 libras extras en su vehículo pueden reducir sus millas por galón por aproximadamente un 1%. </a:t>
            </a:r>
          </a:p>
        </p:txBody>
      </p:sp>
      <p:sp>
        <p:nvSpPr>
          <p:cNvPr id="3" name="Title 2"/>
          <p:cNvSpPr>
            <a:spLocks noGrp="1"/>
          </p:cNvSpPr>
          <p:nvPr>
            <p:ph type="title"/>
          </p:nvPr>
        </p:nvSpPr>
        <p:spPr/>
        <p:txBody>
          <a:bodyPr/>
          <a:lstStyle/>
          <a:p>
            <a:pPr marL="0" indent="0"/>
            <a:r>
              <a:rPr lang="es-MX" sz="2800" dirty="0"/>
              <a:t>Deshágase del peso extra</a:t>
            </a:r>
            <a:endParaRPr lang="es-MX" sz="2800" b="1"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54748921"/>
              </p:ext>
            </p:extLst>
          </p:nvPr>
        </p:nvGraphicFramePr>
        <p:xfrm>
          <a:off x="381000" y="5486400"/>
          <a:ext cx="6248400" cy="741680"/>
        </p:xfrm>
        <a:graphic>
          <a:graphicData uri="http://schemas.openxmlformats.org/drawingml/2006/table">
            <a:tbl>
              <a:tblPr firstRow="1" bandRow="1">
                <a:tableStyleId>{5940675A-B579-460E-94D1-54222C63F5DA}</a:tableStyleId>
              </a:tblPr>
              <a:tblGrid>
                <a:gridCol w="3166998">
                  <a:extLst>
                    <a:ext uri="{9D8B030D-6E8A-4147-A177-3AD203B41FA5}">
                      <a16:colId xmlns:a16="http://schemas.microsoft.com/office/drawing/2014/main" val="20000"/>
                    </a:ext>
                  </a:extLst>
                </a:gridCol>
                <a:gridCol w="308140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Beneficios de ahorro de combustible: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dirty="0">
                          <a:solidFill>
                            <a:schemeClr val="accent5"/>
                          </a:solidFill>
                        </a:rPr>
                        <a:t>1% </a:t>
                      </a:r>
                      <a:r>
                        <a:rPr lang="en-US" dirty="0" err="1">
                          <a:solidFill>
                            <a:schemeClr val="accent5"/>
                          </a:solidFill>
                        </a:rPr>
                        <a:t>por</a:t>
                      </a:r>
                      <a:r>
                        <a:rPr lang="en-US" dirty="0">
                          <a:solidFill>
                            <a:schemeClr val="accent5"/>
                          </a:solidFill>
                        </a:rPr>
                        <a:t> 100 lbs.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853F"/>
                          </a:solidFill>
                          <a:effectLst/>
                          <a:uLnTx/>
                          <a:uFillTx/>
                          <a:latin typeface="+mn-lt"/>
                          <a:ea typeface="+mn-ea"/>
                          <a:cs typeface="+mn-cs"/>
                        </a:rPr>
                        <a:t>Ahorro de gasolina equivalente: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US" sz="1400" b="false">
                          <a:solidFill>
                            <a:srgbClr val="00853F"/>
                          </a:solidFill>
                          <a:latin typeface="Arial (Body)"/>
                        </a:rPr>
                        <a:t>$0.03/galón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381000" y="6248400"/>
            <a:ext cx="8305800" cy="276999"/>
          </a:xfrm>
          <a:prstGeom prst="rect">
            <a:avLst/>
          </a:prstGeom>
        </p:spPr>
        <p:txBody>
          <a:bodyPr wrap="square">
            <a:spAutoFit/>
          </a:bodyPr>
          <a:lstStyle/>
          <a:p>
            <a:r>
              <a:rPr lang="en-US" sz="1200">
                <a:solidFill>
                  <a:srgbClr val="808080"/>
                </a:solidFill>
                <a:latin typeface="Arial"/>
              </a:rPr>
              <a:t>* Ahorro promedio se basa en un precio de gasolina de $2.85 por galón.</a:t>
            </a:r>
          </a:p>
        </p:txBody>
      </p:sp>
      <p:pic>
        <p:nvPicPr>
          <p:cNvPr id="11" name="Picture 5" descr="\\Ornl\naoa\Projects\Fuel-Economy-Guide\images\Images\loadedtrunk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53200" y="2209800"/>
            <a:ext cx="24384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4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8763000" cy="4191000"/>
          </a:xfrm>
        </p:spPr>
        <p:txBody>
          <a:bodyPr>
            <a:normAutofit/>
          </a:bodyPr>
          <a:lstStyle/>
          <a:p>
            <a:pPr marL="0" indent="0">
              <a:lnSpc>
                <a:spcPct val="120000"/>
              </a:lnSpc>
              <a:spcAft>
                <a:spcPts val="600"/>
              </a:spcAft>
              <a:buNone/>
            </a:pPr>
            <a:r>
              <a:rPr lang="es-MX" dirty="0"/>
              <a:t>Mantener el auto encendido sin moverse puede usar de un cuarto </a:t>
            </a:r>
            <a:r>
              <a:rPr lang="es-MX" dirty="0" smtClean="0"/>
              <a:t>un </a:t>
            </a:r>
            <a:r>
              <a:rPr lang="es-MX" dirty="0"/>
              <a:t>medio galón de combustible por hora, dependiendo del tamaño del motor y el uso del aire acondicionado (AC, sigla en inglés). </a:t>
            </a:r>
          </a:p>
          <a:p>
            <a:pPr lvl="1">
              <a:lnSpc>
                <a:spcPct val="120000"/>
              </a:lnSpc>
              <a:spcAft>
                <a:spcPts val="600"/>
              </a:spcAft>
            </a:pPr>
            <a:r>
              <a:rPr lang="es-MX" dirty="0"/>
              <a:t>Apague su motor cuando su vehículo está estacionado.</a:t>
            </a:r>
          </a:p>
          <a:p>
            <a:pPr lvl="1">
              <a:lnSpc>
                <a:spcPct val="120000"/>
              </a:lnSpc>
              <a:spcAft>
                <a:spcPts val="600"/>
              </a:spcAft>
            </a:pPr>
            <a:r>
              <a:rPr lang="es-MX" dirty="0"/>
              <a:t>Prender su vehículo sólo requiere aproximadamente 10 segundos de combustible.</a:t>
            </a:r>
          </a:p>
        </p:txBody>
      </p:sp>
      <p:sp>
        <p:nvSpPr>
          <p:cNvPr id="3" name="Title 2"/>
          <p:cNvSpPr>
            <a:spLocks noGrp="1"/>
          </p:cNvSpPr>
          <p:nvPr>
            <p:ph type="title"/>
          </p:nvPr>
        </p:nvSpPr>
        <p:spPr/>
        <p:txBody>
          <a:bodyPr/>
          <a:lstStyle/>
          <a:p>
            <a:pPr marL="0" indent="0"/>
            <a:r>
              <a:rPr lang="es-MX" sz="2800" dirty="0"/>
              <a:t>Evite dejar el motor del auto encendido (</a:t>
            </a:r>
            <a:r>
              <a:rPr lang="es-MX" sz="2800" dirty="0" smtClean="0"/>
              <a:t>a </a:t>
            </a:r>
            <a:r>
              <a:rPr lang="es-MX" sz="2800" dirty="0"/>
              <a:t>ralentí) </a:t>
            </a:r>
            <a:endParaRPr lang="es-MX" sz="2800" b="1" dirty="0">
              <a:latin typeface="Arial" charset="0"/>
            </a:endParaRPr>
          </a:p>
        </p:txBody>
      </p:sp>
      <p:pic>
        <p:nvPicPr>
          <p:cNvPr id="7" name="Picture 2" descr="C:\temp\idlebox_logo.pn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419600"/>
            <a:ext cx="4703618" cy="14110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5334000"/>
            <a:ext cx="4191000" cy="1219200"/>
          </a:xfrm>
          <a:prstGeom prst="rect">
            <a:avLst/>
          </a:prstGeom>
        </p:spPr>
        <p:txBody>
          <a:bodyPr vert="horz" wrap="square" lIns="91440" tIns="45720" rIns="91440" bIns="45720" rtlCol="0">
            <a:normAutofit/>
          </a:bodyPr>
          <a:lstStyle/>
          <a:p>
            <a:pPr defTabSz="457200" fontAlgn="auto">
              <a:spcBef>
                <a:spcPct val="20000"/>
              </a:spcBef>
              <a:spcAft>
                <a:spcPts val="0"/>
              </a:spcAf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211107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90675"/>
            <a:ext cx="8229600" cy="3514725"/>
          </a:xfrm>
        </p:spPr>
        <p:txBody>
          <a:bodyPr/>
          <a:lstStyle/>
          <a:p>
            <a:pPr marL="0" lvl="0" indent="0">
              <a:lnSpc>
                <a:spcPct val="120000"/>
              </a:lnSpc>
              <a:spcBef>
                <a:spcPts val="600"/>
              </a:spcBef>
              <a:spcAft>
                <a:spcPts val="600"/>
              </a:spcAft>
              <a:buNone/>
            </a:pPr>
            <a:r>
              <a:rPr lang="es-MX" sz="1500" b="1" dirty="0">
                <a:solidFill>
                  <a:srgbClr val="50565C"/>
                </a:solidFill>
              </a:rPr>
              <a:t>Mejores prácticas a ralentí</a:t>
            </a:r>
            <a:endParaRPr lang="es-MX" sz="1500" b="1" dirty="0" smtClean="0">
              <a:solidFill>
                <a:srgbClr val="50565C"/>
              </a:solidFill>
            </a:endParaRPr>
          </a:p>
          <a:p>
            <a:pPr lvl="1">
              <a:lnSpc>
                <a:spcPct val="120000"/>
              </a:lnSpc>
              <a:spcBef>
                <a:spcPts val="600"/>
              </a:spcBef>
              <a:spcAft>
                <a:spcPts val="600"/>
              </a:spcAft>
            </a:pPr>
            <a:r>
              <a:rPr lang="es-MX" sz="1300" dirty="0" smtClean="0">
                <a:solidFill>
                  <a:srgbClr val="50565C"/>
                </a:solidFill>
              </a:rPr>
              <a:t>Limite prender el motor a aproximadamente 10 veces por día como promedio—a menos que su vehículo tenga un sistema “</a:t>
            </a:r>
            <a:r>
              <a:rPr lang="es-MX" sz="1300" dirty="0" err="1" smtClean="0">
                <a:solidFill>
                  <a:srgbClr val="50565C"/>
                </a:solidFill>
              </a:rPr>
              <a:t>start</a:t>
            </a:r>
            <a:r>
              <a:rPr lang="es-MX" sz="1300" dirty="0" smtClean="0">
                <a:solidFill>
                  <a:srgbClr val="50565C"/>
                </a:solidFill>
              </a:rPr>
              <a:t>-stop.” Exceder este límite de vez en cuando no debería causar mucho desgaste del motor de arranque. </a:t>
            </a:r>
          </a:p>
          <a:p>
            <a:pPr lvl="1">
              <a:lnSpc>
                <a:spcPct val="120000"/>
              </a:lnSpc>
              <a:spcBef>
                <a:spcPts val="600"/>
              </a:spcBef>
              <a:spcAft>
                <a:spcPts val="600"/>
              </a:spcAft>
            </a:pPr>
            <a:r>
              <a:rPr lang="es-MX" sz="1300" dirty="0" smtClean="0">
                <a:solidFill>
                  <a:srgbClr val="50565C"/>
                </a:solidFill>
              </a:rPr>
              <a:t>Suponiendo </a:t>
            </a:r>
            <a:r>
              <a:rPr lang="es-MX" sz="1300" dirty="0">
                <a:solidFill>
                  <a:srgbClr val="50565C"/>
                </a:solidFill>
              </a:rPr>
              <a:t>que no enciende el motor más de 10 veces por día, apagar el motor por </a:t>
            </a:r>
            <a:r>
              <a:rPr lang="es-MX" sz="1300" dirty="0" smtClean="0">
                <a:solidFill>
                  <a:srgbClr val="50565C"/>
                </a:solidFill>
              </a:rPr>
              <a:t>más </a:t>
            </a:r>
            <a:r>
              <a:rPr lang="es-MX" sz="1300" dirty="0">
                <a:solidFill>
                  <a:srgbClr val="50565C"/>
                </a:solidFill>
              </a:rPr>
              <a:t>de un minuto ahorrará dinero. </a:t>
            </a:r>
          </a:p>
          <a:p>
            <a:pPr lvl="1">
              <a:lnSpc>
                <a:spcPct val="120000"/>
              </a:lnSpc>
              <a:spcBef>
                <a:spcPts val="600"/>
              </a:spcBef>
              <a:spcAft>
                <a:spcPts val="600"/>
              </a:spcAft>
            </a:pPr>
            <a:r>
              <a:rPr lang="es-MX" sz="1300" dirty="0">
                <a:solidFill>
                  <a:srgbClr val="50565C"/>
                </a:solidFill>
              </a:rPr>
              <a:t>Limite el uso de accesorios eléctricos cuando está el </a:t>
            </a:r>
            <a:r>
              <a:rPr lang="es-MX" sz="1300" dirty="0" smtClean="0">
                <a:solidFill>
                  <a:srgbClr val="50565C"/>
                </a:solidFill>
              </a:rPr>
              <a:t>motor apagado</a:t>
            </a:r>
            <a:r>
              <a:rPr lang="es-MX" sz="1300" dirty="0">
                <a:solidFill>
                  <a:srgbClr val="50565C"/>
                </a:solidFill>
              </a:rPr>
              <a:t>, particularmente </a:t>
            </a:r>
            <a:r>
              <a:rPr lang="es-MX" sz="1300" dirty="0" smtClean="0">
                <a:solidFill>
                  <a:srgbClr val="50565C"/>
                </a:solidFill>
              </a:rPr>
              <a:t>por </a:t>
            </a:r>
            <a:r>
              <a:rPr lang="es-MX" sz="1300" dirty="0">
                <a:solidFill>
                  <a:srgbClr val="50565C"/>
                </a:solidFill>
              </a:rPr>
              <a:t>períodos de tiempo más largos. </a:t>
            </a:r>
          </a:p>
          <a:p>
            <a:pPr lvl="1">
              <a:lnSpc>
                <a:spcPct val="120000"/>
              </a:lnSpc>
              <a:spcBef>
                <a:spcPts val="600"/>
              </a:spcBef>
              <a:spcAft>
                <a:spcPts val="600"/>
              </a:spcAft>
            </a:pPr>
            <a:r>
              <a:rPr lang="es-MX" sz="1300" dirty="0">
                <a:solidFill>
                  <a:srgbClr val="50565C"/>
                </a:solidFill>
              </a:rPr>
              <a:t>Maneje al menos 5 millas entre </a:t>
            </a:r>
            <a:r>
              <a:rPr lang="es-ES" sz="1300" dirty="0" smtClean="0">
                <a:solidFill>
                  <a:srgbClr val="50565C"/>
                </a:solidFill>
              </a:rPr>
              <a:t>uno </a:t>
            </a:r>
            <a:r>
              <a:rPr lang="es-ES" sz="1300" dirty="0">
                <a:solidFill>
                  <a:srgbClr val="50565C"/>
                </a:solidFill>
              </a:rPr>
              <a:t>y otro ciclo de </a:t>
            </a:r>
            <a:r>
              <a:rPr lang="es-ES" sz="1300" dirty="0" smtClean="0">
                <a:solidFill>
                  <a:srgbClr val="50565C"/>
                </a:solidFill>
              </a:rPr>
              <a:t>encendido </a:t>
            </a:r>
            <a:r>
              <a:rPr lang="es-MX" sz="1300" dirty="0" smtClean="0">
                <a:solidFill>
                  <a:srgbClr val="50565C"/>
                </a:solidFill>
              </a:rPr>
              <a:t>para </a:t>
            </a:r>
            <a:r>
              <a:rPr lang="es-MX" sz="1300" dirty="0">
                <a:solidFill>
                  <a:srgbClr val="50565C"/>
                </a:solidFill>
              </a:rPr>
              <a:t>recargar completamente la batería. </a:t>
            </a:r>
            <a:endParaRPr lang="es-MX" sz="1400" dirty="0">
              <a:solidFill>
                <a:srgbClr val="50565C"/>
              </a:solidFill>
            </a:endParaRPr>
          </a:p>
          <a:p>
            <a:endParaRPr lang="en-US" dirty="0"/>
          </a:p>
        </p:txBody>
      </p:sp>
      <p:sp>
        <p:nvSpPr>
          <p:cNvPr id="5" name="Title 4"/>
          <p:cNvSpPr>
            <a:spLocks noGrp="1"/>
          </p:cNvSpPr>
          <p:nvPr>
            <p:ph type="title"/>
          </p:nvPr>
        </p:nvSpPr>
        <p:spPr/>
        <p:txBody>
          <a:bodyPr>
            <a:normAutofit/>
          </a:bodyPr>
          <a:lstStyle/>
          <a:p>
            <a:r>
              <a:rPr lang="es-MX" sz="2800" dirty="0"/>
              <a:t>Evite dejar el motor del auto encendido (</a:t>
            </a:r>
            <a:r>
              <a:rPr lang="es-MX" sz="2800" dirty="0" smtClean="0"/>
              <a:t>a </a:t>
            </a:r>
            <a:r>
              <a:rPr lang="es-MX" sz="2800" dirty="0"/>
              <a:t>ralentí) </a:t>
            </a:r>
            <a:endParaRPr lang="en-US" sz="2800" dirty="0"/>
          </a:p>
        </p:txBody>
      </p:sp>
      <p:pic>
        <p:nvPicPr>
          <p:cNvPr id="7" name="Picture 2" descr="C:\temp\idlebox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876800"/>
            <a:ext cx="4703618" cy="141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504768"/>
      </p:ext>
    </p:extLst>
  </p:cSld>
  <p:clrMapOvr>
    <a:masterClrMapping/>
  </p:clrMapOvr>
</p:sld>
</file>

<file path=ppt/theme/theme1.xml><?xml version="1.0" encoding="utf-8"?>
<a:theme xmlns:a="http://schemas.openxmlformats.org/drawingml/2006/main" name="CCities Coalition-2">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no"?>
<Relationships xmlns="http://schemas.openxmlformats.org/package/2006/relationships">
<Relationship Id="rId1" Target="itemProps1.xml" Type="http://schemas.openxmlformats.org/officeDocument/2006/relationships/customXmlProps"/>
</Relationships>

</file>

<file path=customXml/_rels/item2.xml.rels><?xml version="1.0" encoding="UTF-8" standalone="no"?>
<Relationships xmlns="http://schemas.openxmlformats.org/package/2006/relationships">
<Relationship Id="rId1" Target="itemProps2.xml" Type="http://schemas.openxmlformats.org/officeDocument/2006/relationships/customXmlProps"/>
</Relationships>

</file>

<file path=customXml/_rels/item3.xml.rels><?xml version="1.0" encoding="UTF-8" standalone="no"?>
<Relationships xmlns="http://schemas.openxmlformats.org/package/2006/relationships">
<Relationship Id="rId1" Target="itemProps3.xml" Type="http://schemas.openxmlformats.org/officeDocument/2006/relationships/customXmlProps"/>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F6602F5F174458B1599AFA9352079" ma:contentTypeVersion="0" ma:contentTypeDescription="Create a new document." ma:contentTypeScope="" ma:versionID="9957e447b50efa81bf900f48d5054e67">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BDEC2-3039-4ED9-96EE-1D7D7F461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008EEC3-088B-4E53-9722-51E69DDA3FF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E570CAF-2CE8-4D9D-B3D2-8D9D6879C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CCities Coalition-1.potx</Template>
  <TotalTime>58208</TotalTime>
  <Words>3032</Words>
  <Application>Microsoft Office PowerPoint</Application>
  <PresentationFormat>On-screen Show (4:3)</PresentationFormat>
  <Paragraphs>226</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CCities Coalition-2</vt:lpstr>
      <vt:lpstr>www.ahorremosgasolina.org el sitio oficial del gobierno para información en el ahorro de combustible </vt:lpstr>
      <vt:lpstr>Consejos para ahorrar gasolina</vt:lpstr>
      <vt:lpstr>Consejos para ahorrar gasolina</vt:lpstr>
      <vt:lpstr>Maneje cuidadosamente</vt:lpstr>
      <vt:lpstr>Respete el límite de velocidad</vt:lpstr>
      <vt:lpstr>Evite llevar carga en el techo</vt:lpstr>
      <vt:lpstr>Deshágase del peso extra</vt:lpstr>
      <vt:lpstr>Evite dejar el motor del auto encendido (a ralentí) </vt:lpstr>
      <vt:lpstr>Evite dejar el motor del auto encendido (a ralentí) </vt:lpstr>
      <vt:lpstr>Use el control de velocidad</vt:lpstr>
      <vt:lpstr>Mantenga su motor en buen estado</vt:lpstr>
      <vt:lpstr>Mantenga sus neumáticos inflados correctamente</vt:lpstr>
      <vt:lpstr>Use el aceite de motor del grado recomendado</vt:lpstr>
      <vt:lpstr>Planear y combinar viajes</vt:lpstr>
      <vt:lpstr>Viajar diariamente al trabajo</vt:lpstr>
      <vt:lpstr>Ahorro de combustible en clima caliente</vt:lpstr>
      <vt:lpstr>Ahorro de combustible en clima caliente (cont.)</vt:lpstr>
      <vt:lpstr>Ahorro de combustible en clima caliente (cont.)</vt:lpstr>
      <vt:lpstr>Ahorro de combustible en clima frío</vt:lpstr>
      <vt:lpstr>Ahorro de combustible en clima frío</vt:lpstr>
      <vt:lpstr>Ahorro de combustible en clima frío</vt:lpstr>
      <vt:lpstr>Consejos para híbridos, híbridos enchufables, y vehículos eléctricos</vt:lpstr>
      <vt:lpstr>Consejos para híbridos, híbridos enchufables, y vehículos eléctricos</vt:lpstr>
      <vt:lpstr>Consejos para híbridos, híbridos enchufables, y vehículos eléctricos (cont.)</vt:lpstr>
      <vt:lpstr>Consejos para híbridos, híbridos enchufables, y vehículos eléctricos</vt:lpstr>
      <vt:lpstr>Elegir un vehículo más eficiente</vt:lpstr>
      <vt:lpstr>Data Sources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2011-09-28T14:11:43Z</dcterms:created>
  <dc:creator>Dan Welch</dc:creator>
  <cp:lastModifiedBy>Wilson, Warren Thomas</cp:lastModifiedBy>
  <dcterms:modified xsi:type="dcterms:W3CDTF">2016-08-31T12:15:30Z</dcterms:modified>
  <cp:revision>961</cp:revision>
  <dc:subject>Use this template to create your own Clean Cities presentation.</dc:subject>
  <dc:title>Clean Cities Presentation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0x010100449F6602F5F174458B1599AFA9352079</vt:lpwstr>
  </property>
</Properties>
</file>